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theme/theme1.xml" ContentType="application/vnd.openxmlformats-officedocument.theme+xml"/>
  <Default Extension="jpeg" ContentType="image/jpeg"/>
  <Override PartName="/ppt/slideLayouts/slideLayout2.xml" ContentType="application/vnd.openxmlformats-officedocument.presentationml.slideLayout+xml"/>
  <Override PartName="/ppt/slideLayouts/slideLayout3.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notesMasters/notesMaster1.xml" ContentType="application/vnd.openxmlformats-officedocument.presentationml.notesMaster+xml"/>
  <Default Extension="fntdata" ContentType="application/x-fontdata"/>
  <Override PartName="/ppt/slideLayouts/slideLayout1.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notesSlides/notesSlide13.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Override PartName="/ppt/notesSlides/notesSlide3.xml" ContentType="application/vnd.openxmlformats-officedocument.presentationml.notesSlide+xml"/>
  <Default Extension="png" ContentType="image/png"/>
  <Override PartName="/ppt/slides/slide3.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4111" r:id="rId1"/>
  </p:sldMasterIdLst>
  <p:notesMasterIdLst>
    <p:notesMasterId r:id="rId15"/>
  </p:notesMasterIdLst>
  <p:sldIdLst>
    <p:sldId id="256" r:id="rId2"/>
    <p:sldId id="257" r:id="rId3"/>
    <p:sldId id="258" r:id="rId4"/>
    <p:sldId id="259" r:id="rId5"/>
    <p:sldId id="260" r:id="rId6"/>
    <p:sldId id="262" r:id="rId7"/>
    <p:sldId id="263" r:id="rId8"/>
    <p:sldId id="264" r:id="rId9"/>
    <p:sldId id="265" r:id="rId10"/>
    <p:sldId id="266" r:id="rId11"/>
    <p:sldId id="267" r:id="rId12"/>
    <p:sldId id="268" r:id="rId13"/>
    <p:sldId id="269" r:id="rId14"/>
  </p:sldIdLst>
  <p:sldSz cx="9144000" cy="5143500" type="screen16x9"/>
  <p:notesSz cx="6858000" cy="9144000"/>
  <p:embeddedFontLst>
    <p:embeddedFont>
      <p:font typeface="Raleway Thin" charset="0"/>
      <p:bold r:id="rId16"/>
      <p:boldItalic r:id="rId17"/>
    </p:embeddedFont>
    <p:embeddedFont>
      <p:font typeface="Constantia" pitchFamily="18" charset="0"/>
      <p:regular r:id="rId18"/>
      <p:bold r:id="rId19"/>
      <p:italic r:id="rId20"/>
      <p:boldItalic r:id="rId21"/>
    </p:embeddedFont>
    <p:embeddedFont>
      <p:font typeface="Wingdings 2" pitchFamily="18" charset="2"/>
      <p:regular r:id="rId22"/>
    </p:embeddedFont>
    <p:embeddedFont>
      <p:font typeface="Lato" charset="0"/>
      <p:regular r:id="rId23"/>
      <p:bold r:id="rId24"/>
      <p:italic r:id="rId25"/>
      <p:boldItalic r:id="rId26"/>
    </p:embeddedFont>
    <p:embeddedFont>
      <p:font typeface="Raleway" charset="0"/>
      <p:regular r:id="rId27"/>
      <p:bold r:id="rId28"/>
      <p:italic r:id="rId29"/>
      <p:boldItalic r:id="rId30"/>
    </p:embeddedFont>
    <p:embeddedFont>
      <p:font typeface="Calibri" pitchFamily="34" charset="0"/>
      <p:regular r:id="rId31"/>
      <p:bold r:id="rId32"/>
      <p:italic r:id="rId33"/>
      <p:boldItalic r:id="rId3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1" d="100"/>
          <a:sy n="111" d="100"/>
        </p:scale>
        <p:origin x="-634" y="-110"/>
      </p:cViewPr>
      <p:guideLst>
        <p:guide orient="horz" pos="162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font" Target="fonts/font11.fntdata"/><Relationship Id="rId3" Type="http://schemas.openxmlformats.org/officeDocument/2006/relationships/slide" Target="slides/slide2.xml"/><Relationship Id="rId21" Type="http://schemas.openxmlformats.org/officeDocument/2006/relationships/font" Target="fonts/font6.fntdata"/><Relationship Id="rId34" Type="http://schemas.openxmlformats.org/officeDocument/2006/relationships/font" Target="fonts/font19.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font" Target="fonts/font10.fntdata"/><Relationship Id="rId33" Type="http://schemas.openxmlformats.org/officeDocument/2006/relationships/font" Target="fonts/font18.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29" Type="http://schemas.openxmlformats.org/officeDocument/2006/relationships/font" Target="fonts/font1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9.fntdata"/><Relationship Id="rId32" Type="http://schemas.openxmlformats.org/officeDocument/2006/relationships/font" Target="fonts/font17.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font" Target="fonts/font8.fntdata"/><Relationship Id="rId28" Type="http://schemas.openxmlformats.org/officeDocument/2006/relationships/font" Target="fonts/font13.fntdata"/><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4.fntdata"/><Relationship Id="rId31" Type="http://schemas.openxmlformats.org/officeDocument/2006/relationships/font" Target="fonts/font1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 Id="rId27" Type="http://schemas.openxmlformats.org/officeDocument/2006/relationships/font" Target="fonts/font12.fntdata"/><Relationship Id="rId30" Type="http://schemas.openxmlformats.org/officeDocument/2006/relationships/font" Target="fonts/font15.fntdata"/><Relationship Id="rId35"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903233e63b_1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903233e63b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8fd519b8a2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g8fd519b8a2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8fd519be67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8fd519be67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1d9c67055b_0_1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1d9c67055b_0_1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1d9c67055b_0_1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1d9c67055b_0_1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251622d556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251622d556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251d9112ad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251d9112ad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1d9c67055b_0_1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1d9c67055b_0_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25430e6bdd_5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25430e6bdd_5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Clr>
                <a:srgbClr val="000000"/>
              </a:buClr>
              <a:buSzPts val="1200"/>
              <a:buFont typeface="Lato"/>
              <a:buChar char="➔"/>
            </a:pPr>
            <a:endParaRPr sz="1200"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1d9c67055b_0_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1d9c67055b_0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903233e63b_1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903233e63b_1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903233e63b_1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903233e63b_1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903233e63b_1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903233e63b_1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2">
        <a:schemeClr val="bg2"/>
      </p:bgRef>
    </p:bg>
    <p:spTree>
      <p:nvGrpSpPr>
        <p:cNvPr id="1" name=""/>
        <p:cNvGrpSpPr/>
        <p:nvPr/>
      </p:nvGrpSpPr>
      <p:grpSpPr>
        <a:xfrm>
          <a:off x="0" y="0"/>
          <a:ext cx="0" cy="0"/>
          <a:chOff x="0" y="0"/>
          <a:chExt cx="0" cy="0"/>
        </a:xfrm>
      </p:grpSpPr>
      <p:sp>
        <p:nvSpPr>
          <p:cNvPr id="9" name="Title 8"/>
          <p:cNvSpPr>
            <a:spLocks noGrp="1"/>
          </p:cNvSpPr>
          <p:nvPr>
            <p:ph type="ctrTitle"/>
          </p:nvPr>
        </p:nvSpPr>
        <p:spPr>
          <a:xfrm>
            <a:off x="533400" y="1028700"/>
            <a:ext cx="7851648" cy="13716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smtClean="0"/>
              <a:t>Click to edit Master title style</a:t>
            </a:r>
            <a:endParaRPr kumimoji="0" lang="en-US"/>
          </a:p>
        </p:txBody>
      </p:sp>
      <p:sp>
        <p:nvSpPr>
          <p:cNvPr id="17" name="Subtitle 16"/>
          <p:cNvSpPr>
            <a:spLocks noGrp="1"/>
          </p:cNvSpPr>
          <p:nvPr>
            <p:ph type="subTitle" idx="1"/>
          </p:nvPr>
        </p:nvSpPr>
        <p:spPr>
          <a:xfrm>
            <a:off x="533400" y="2421402"/>
            <a:ext cx="7854696" cy="131445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30" name="Date Placeholder 29"/>
          <p:cNvSpPr>
            <a:spLocks noGrp="1"/>
          </p:cNvSpPr>
          <p:nvPr>
            <p:ph type="dt" sz="half" idx="10"/>
          </p:nvPr>
        </p:nvSpPr>
        <p:spPr/>
        <p:txBody>
          <a:bodyPr/>
          <a:lstStyle/>
          <a:p>
            <a:fld id="{4421CBBC-0FE8-4C0F-838F-6E760AD84306}" type="datetimeFigureOut">
              <a:rPr lang="en-US" smtClean="0"/>
              <a:pPr/>
              <a:t>9/21/2020</a:t>
            </a:fld>
            <a:endParaRPr lang="en-US"/>
          </a:p>
        </p:txBody>
      </p:sp>
      <p:sp>
        <p:nvSpPr>
          <p:cNvPr id="19" name="Footer Placeholder 18"/>
          <p:cNvSpPr>
            <a:spLocks noGrp="1"/>
          </p:cNvSpPr>
          <p:nvPr>
            <p:ph type="ftr" sz="quarter" idx="11"/>
          </p:nvPr>
        </p:nvSpPr>
        <p:spPr/>
        <p:txBody>
          <a:bodyPr/>
          <a:lstStyle/>
          <a:p>
            <a:endParaRPr lang="en-US"/>
          </a:p>
        </p:txBody>
      </p:sp>
      <p:sp>
        <p:nvSpPr>
          <p:cNvPr id="27" name="Slide Number Placeholder 2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p>
        </p:txBody>
      </p:sp>
    </p:spTree>
  </p:cSld>
  <p:clrMapOvr>
    <a:overrideClrMapping bg1="dk1" tx1="lt1" bg2="dk2" tx2="lt2" accent1="accent1" accent2="accent2" accent3="accent3" accent4="accent4" accent5="accent5" accent6="accent6" hlink="hlink" folHlink="folHlink"/>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4421CBBC-0FE8-4C0F-838F-6E760AD84306}" type="datetimeFigureOut">
              <a:rPr lang="en-US" smtClean="0"/>
              <a:pPr/>
              <a:t>9/21/2020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p>
        </p:txBody>
      </p:sp>
    </p:spTree>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685801"/>
            <a:ext cx="2057400" cy="3908822"/>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685801"/>
            <a:ext cx="6019800" cy="3908822"/>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4421CBBC-0FE8-4C0F-838F-6E760AD84306}" type="datetimeFigureOut">
              <a:rPr lang="en-US" smtClean="0"/>
              <a:pPr/>
              <a:t>9/21/2020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p>
        </p:txBody>
      </p:sp>
    </p:spTree>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header" type="secHead">
  <p:cSld name="1_Section header">
    <p:bg>
      <p:bgPr>
        <a:solidFill>
          <a:schemeClr val="dk1"/>
        </a:solidFill>
        <a:effectLst/>
      </p:bgPr>
    </p:bg>
    <p:spTree>
      <p:nvGrpSpPr>
        <p:cNvPr id="1" name="Shape 17"/>
        <p:cNvGrpSpPr/>
        <p:nvPr/>
      </p:nvGrpSpPr>
      <p:grpSpPr>
        <a:xfrm>
          <a:off x="0" y="0"/>
          <a:ext cx="0" cy="0"/>
          <a:chOff x="0" y="0"/>
          <a:chExt cx="0" cy="0"/>
        </a:xfrm>
      </p:grpSpPr>
      <p:sp>
        <p:nvSpPr>
          <p:cNvPr id="21" name="Google Shape;21;p3"/>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22" name="Google Shape;22;p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title and description 1">
  <p:cSld name="Section title and description 1">
    <p:spTree>
      <p:nvGrpSpPr>
        <p:cNvPr id="1" name="Shape 82"/>
        <p:cNvGrpSpPr/>
        <p:nvPr/>
      </p:nvGrpSpPr>
      <p:grpSpPr>
        <a:xfrm>
          <a:off x="0" y="0"/>
          <a:ext cx="0" cy="0"/>
          <a:chOff x="0" y="0"/>
          <a:chExt cx="0" cy="0"/>
        </a:xfrm>
      </p:grpSpPr>
      <p:sp>
        <p:nvSpPr>
          <p:cNvPr id="88" name="Google Shape;88;p13"/>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FFFF"/>
              </a:buClr>
              <a:buSzPts val="3000"/>
              <a:buNone/>
              <a:defRPr sz="3000">
                <a:solidFill>
                  <a:srgbClr val="FFFFFF"/>
                </a:solidFill>
              </a:defRPr>
            </a:lvl1pPr>
            <a:lvl2pPr lvl="1" rtl="0">
              <a:spcBef>
                <a:spcPts val="0"/>
              </a:spcBef>
              <a:spcAft>
                <a:spcPts val="0"/>
              </a:spcAft>
              <a:buClr>
                <a:srgbClr val="FFFFFF"/>
              </a:buClr>
              <a:buSzPts val="3000"/>
              <a:buNone/>
              <a:defRPr sz="3000">
                <a:solidFill>
                  <a:srgbClr val="FFFFFF"/>
                </a:solidFill>
              </a:defRPr>
            </a:lvl2pPr>
            <a:lvl3pPr lvl="2" rtl="0">
              <a:spcBef>
                <a:spcPts val="0"/>
              </a:spcBef>
              <a:spcAft>
                <a:spcPts val="0"/>
              </a:spcAft>
              <a:buClr>
                <a:srgbClr val="FFFFFF"/>
              </a:buClr>
              <a:buSzPts val="3000"/>
              <a:buNone/>
              <a:defRPr sz="3000">
                <a:solidFill>
                  <a:srgbClr val="FFFFFF"/>
                </a:solidFill>
              </a:defRPr>
            </a:lvl3pPr>
            <a:lvl4pPr lvl="3" rtl="0">
              <a:spcBef>
                <a:spcPts val="0"/>
              </a:spcBef>
              <a:spcAft>
                <a:spcPts val="0"/>
              </a:spcAft>
              <a:buClr>
                <a:srgbClr val="FFFFFF"/>
              </a:buClr>
              <a:buSzPts val="3000"/>
              <a:buNone/>
              <a:defRPr sz="3000">
                <a:solidFill>
                  <a:srgbClr val="FFFFFF"/>
                </a:solidFill>
              </a:defRPr>
            </a:lvl4pPr>
            <a:lvl5pPr lvl="4" rtl="0">
              <a:spcBef>
                <a:spcPts val="0"/>
              </a:spcBef>
              <a:spcAft>
                <a:spcPts val="0"/>
              </a:spcAft>
              <a:buClr>
                <a:srgbClr val="FFFFFF"/>
              </a:buClr>
              <a:buSzPts val="3000"/>
              <a:buNone/>
              <a:defRPr sz="3000">
                <a:solidFill>
                  <a:srgbClr val="FFFFFF"/>
                </a:solidFill>
              </a:defRPr>
            </a:lvl5pPr>
            <a:lvl6pPr lvl="5" rtl="0">
              <a:spcBef>
                <a:spcPts val="0"/>
              </a:spcBef>
              <a:spcAft>
                <a:spcPts val="0"/>
              </a:spcAft>
              <a:buClr>
                <a:srgbClr val="FFFFFF"/>
              </a:buClr>
              <a:buSzPts val="3000"/>
              <a:buNone/>
              <a:defRPr sz="3000">
                <a:solidFill>
                  <a:srgbClr val="FFFFFF"/>
                </a:solidFill>
              </a:defRPr>
            </a:lvl6pPr>
            <a:lvl7pPr lvl="6" rtl="0">
              <a:spcBef>
                <a:spcPts val="0"/>
              </a:spcBef>
              <a:spcAft>
                <a:spcPts val="0"/>
              </a:spcAft>
              <a:buClr>
                <a:srgbClr val="FFFFFF"/>
              </a:buClr>
              <a:buSzPts val="3000"/>
              <a:buNone/>
              <a:defRPr sz="3000">
                <a:solidFill>
                  <a:srgbClr val="FFFFFF"/>
                </a:solidFill>
              </a:defRPr>
            </a:lvl7pPr>
            <a:lvl8pPr lvl="7" rtl="0">
              <a:spcBef>
                <a:spcPts val="0"/>
              </a:spcBef>
              <a:spcAft>
                <a:spcPts val="0"/>
              </a:spcAft>
              <a:buClr>
                <a:srgbClr val="FFFFFF"/>
              </a:buClr>
              <a:buSzPts val="3000"/>
              <a:buNone/>
              <a:defRPr sz="3000">
                <a:solidFill>
                  <a:srgbClr val="FFFFFF"/>
                </a:solidFill>
              </a:defRPr>
            </a:lvl8pPr>
            <a:lvl9pPr lvl="8" rtl="0">
              <a:spcBef>
                <a:spcPts val="0"/>
              </a:spcBef>
              <a:spcAft>
                <a:spcPts val="0"/>
              </a:spcAft>
              <a:buClr>
                <a:srgbClr val="FFFFFF"/>
              </a:buClr>
              <a:buSzPts val="3000"/>
              <a:buNone/>
              <a:defRPr sz="3000">
                <a:solidFill>
                  <a:srgbClr val="FFFFFF"/>
                </a:solidFill>
              </a:defRPr>
            </a:lvl9pPr>
          </a:lstStyle>
          <a:p>
            <a:endParaRPr/>
          </a:p>
        </p:txBody>
      </p:sp>
      <p:sp>
        <p:nvSpPr>
          <p:cNvPr id="89" name="Google Shape;89;p13"/>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FFFFF"/>
              </a:buClr>
              <a:buSzPts val="1600"/>
              <a:buNone/>
              <a:defRPr sz="1600">
                <a:solidFill>
                  <a:srgbClr val="FFFFFF"/>
                </a:solidFill>
              </a:defRPr>
            </a:lvl1pPr>
            <a:lvl2pPr lvl="1" rtl="0">
              <a:lnSpc>
                <a:spcPct val="100000"/>
              </a:lnSpc>
              <a:spcBef>
                <a:spcPts val="0"/>
              </a:spcBef>
              <a:spcAft>
                <a:spcPts val="0"/>
              </a:spcAft>
              <a:buClr>
                <a:srgbClr val="FFFFFF"/>
              </a:buClr>
              <a:buSzPts val="1600"/>
              <a:buNone/>
              <a:defRPr sz="1600">
                <a:solidFill>
                  <a:srgbClr val="FFFFFF"/>
                </a:solidFill>
              </a:defRPr>
            </a:lvl2pPr>
            <a:lvl3pPr lvl="2" rtl="0">
              <a:lnSpc>
                <a:spcPct val="100000"/>
              </a:lnSpc>
              <a:spcBef>
                <a:spcPts val="0"/>
              </a:spcBef>
              <a:spcAft>
                <a:spcPts val="0"/>
              </a:spcAft>
              <a:buClr>
                <a:srgbClr val="FFFFFF"/>
              </a:buClr>
              <a:buSzPts val="1600"/>
              <a:buNone/>
              <a:defRPr sz="1600">
                <a:solidFill>
                  <a:srgbClr val="FFFFFF"/>
                </a:solidFill>
              </a:defRPr>
            </a:lvl3pPr>
            <a:lvl4pPr lvl="3" rtl="0">
              <a:lnSpc>
                <a:spcPct val="100000"/>
              </a:lnSpc>
              <a:spcBef>
                <a:spcPts val="0"/>
              </a:spcBef>
              <a:spcAft>
                <a:spcPts val="0"/>
              </a:spcAft>
              <a:buClr>
                <a:srgbClr val="FFFFFF"/>
              </a:buClr>
              <a:buSzPts val="1600"/>
              <a:buNone/>
              <a:defRPr sz="1600">
                <a:solidFill>
                  <a:srgbClr val="FFFFFF"/>
                </a:solidFill>
              </a:defRPr>
            </a:lvl4pPr>
            <a:lvl5pPr lvl="4" rtl="0">
              <a:lnSpc>
                <a:spcPct val="100000"/>
              </a:lnSpc>
              <a:spcBef>
                <a:spcPts val="0"/>
              </a:spcBef>
              <a:spcAft>
                <a:spcPts val="0"/>
              </a:spcAft>
              <a:buClr>
                <a:srgbClr val="FFFFFF"/>
              </a:buClr>
              <a:buSzPts val="1600"/>
              <a:buNone/>
              <a:defRPr sz="1600">
                <a:solidFill>
                  <a:srgbClr val="FFFFFF"/>
                </a:solidFill>
              </a:defRPr>
            </a:lvl5pPr>
            <a:lvl6pPr lvl="5" rtl="0">
              <a:lnSpc>
                <a:spcPct val="100000"/>
              </a:lnSpc>
              <a:spcBef>
                <a:spcPts val="0"/>
              </a:spcBef>
              <a:spcAft>
                <a:spcPts val="0"/>
              </a:spcAft>
              <a:buClr>
                <a:srgbClr val="FFFFFF"/>
              </a:buClr>
              <a:buSzPts val="1600"/>
              <a:buNone/>
              <a:defRPr sz="1600">
                <a:solidFill>
                  <a:srgbClr val="FFFFFF"/>
                </a:solidFill>
              </a:defRPr>
            </a:lvl6pPr>
            <a:lvl7pPr lvl="6" rtl="0">
              <a:lnSpc>
                <a:spcPct val="100000"/>
              </a:lnSpc>
              <a:spcBef>
                <a:spcPts val="0"/>
              </a:spcBef>
              <a:spcAft>
                <a:spcPts val="0"/>
              </a:spcAft>
              <a:buClr>
                <a:srgbClr val="FFFFFF"/>
              </a:buClr>
              <a:buSzPts val="1600"/>
              <a:buNone/>
              <a:defRPr sz="1600">
                <a:solidFill>
                  <a:srgbClr val="FFFFFF"/>
                </a:solidFill>
              </a:defRPr>
            </a:lvl7pPr>
            <a:lvl8pPr lvl="7" rtl="0">
              <a:lnSpc>
                <a:spcPct val="100000"/>
              </a:lnSpc>
              <a:spcBef>
                <a:spcPts val="0"/>
              </a:spcBef>
              <a:spcAft>
                <a:spcPts val="0"/>
              </a:spcAft>
              <a:buClr>
                <a:srgbClr val="FFFFFF"/>
              </a:buClr>
              <a:buSzPts val="1600"/>
              <a:buNone/>
              <a:defRPr sz="1600">
                <a:solidFill>
                  <a:srgbClr val="FFFFFF"/>
                </a:solidFill>
              </a:defRPr>
            </a:lvl8pPr>
            <a:lvl9pPr lvl="8" rtl="0">
              <a:lnSpc>
                <a:spcPct val="100000"/>
              </a:lnSpc>
              <a:spcBef>
                <a:spcPts val="0"/>
              </a:spcBef>
              <a:spcAft>
                <a:spcPts val="0"/>
              </a:spcAft>
              <a:buClr>
                <a:srgbClr val="FFFFFF"/>
              </a:buClr>
              <a:buSzPts val="1600"/>
              <a:buNone/>
              <a:defRPr sz="1600">
                <a:solidFill>
                  <a:srgbClr val="FFFFFF"/>
                </a:solidFill>
              </a:defRPr>
            </a:lvl9pPr>
          </a:lstStyle>
          <a:p>
            <a:endParaRPr/>
          </a:p>
        </p:txBody>
      </p:sp>
      <p:sp>
        <p:nvSpPr>
          <p:cNvPr id="90" name="Google Shape;90;p13"/>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
        <p:nvSpPr>
          <p:cNvPr id="91" name="Google Shape;91;p13"/>
          <p:cNvSpPr txBox="1">
            <a:spLocks noGrp="1"/>
          </p:cNvSpPr>
          <p:nvPr>
            <p:ph type="sldNum" idx="12"/>
          </p:nvPr>
        </p:nvSpPr>
        <p:spPr>
          <a:xfrm>
            <a:off x="8536300" y="4749850"/>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Main point">
  <p:cSld name="Main point">
    <p:bg>
      <p:bgPr>
        <a:solidFill>
          <a:schemeClr val="accent3"/>
        </a:solidFill>
        <a:effectLst/>
      </p:bgPr>
    </p:bg>
    <p:spTree>
      <p:nvGrpSpPr>
        <p:cNvPr id="1" name="Shape 55"/>
        <p:cNvGrpSpPr/>
        <p:nvPr/>
      </p:nvGrpSpPr>
      <p:grpSpPr>
        <a:xfrm>
          <a:off x="0" y="0"/>
          <a:ext cx="0" cy="0"/>
          <a:chOff x="0" y="0"/>
          <a:chExt cx="0" cy="0"/>
        </a:xfrm>
      </p:grpSpPr>
      <p:sp>
        <p:nvSpPr>
          <p:cNvPr id="59" name="Google Shape;59;p8"/>
          <p:cNvSpPr txBox="1">
            <a:spLocks noGrp="1"/>
          </p:cNvSpPr>
          <p:nvPr>
            <p:ph type="title"/>
          </p:nvPr>
        </p:nvSpPr>
        <p:spPr>
          <a:xfrm>
            <a:off x="729450" y="864300"/>
            <a:ext cx="7021200" cy="29850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60" name="Google Shape;60;p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4421CBBC-0FE8-4C0F-838F-6E760AD84306}" type="datetimeFigureOut">
              <a:rPr lang="en-US" smtClean="0"/>
              <a:pPr/>
              <a:t>9/21/2020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p>
        </p:txBody>
      </p:sp>
    </p:spTree>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30352" y="987552"/>
            <a:ext cx="7772400" cy="1021842"/>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530352" y="2028498"/>
            <a:ext cx="7772400" cy="1132284"/>
          </a:xfrm>
        </p:spPr>
        <p:txBody>
          <a:bodyPr lIns="45720" rIns="45720" anchor="t"/>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p>
            <a:fld id="{4421CBBC-0FE8-4C0F-838F-6E760AD84306}" type="datetimeFigureOut">
              <a:rPr lang="en-US" smtClean="0"/>
              <a:pPr/>
              <a:t>9/21/2020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p>
        </p:txBody>
      </p:sp>
    </p:spTree>
  </p:cSld>
  <p:clrMapOvr>
    <a:overrideClrMapping bg1="dk1" tx1="lt1" bg2="dk2" tx2="lt2" accent1="accent1" accent2="accent2" accent3="accent3" accent4="accent4" accent5="accent5" accent6="accent6" hlink="hlink" folHlink="folHlink"/>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528066"/>
            <a:ext cx="8229600" cy="857250"/>
          </a:xfrm>
        </p:spPr>
        <p:txBody>
          <a:bodyPr/>
          <a:lstStyle/>
          <a:p>
            <a:r>
              <a:rPr kumimoji="0" lang="en-US" smtClean="0"/>
              <a:t>Click to edit Master title style</a:t>
            </a:r>
            <a:endParaRPr kumimoji="0" lang="en-US"/>
          </a:p>
        </p:txBody>
      </p:sp>
      <p:sp>
        <p:nvSpPr>
          <p:cNvPr id="3" name="Content Placeholder 2"/>
          <p:cNvSpPr>
            <a:spLocks noGrp="1"/>
          </p:cNvSpPr>
          <p:nvPr>
            <p:ph sz="half" idx="1"/>
          </p:nvPr>
        </p:nvSpPr>
        <p:spPr>
          <a:xfrm>
            <a:off x="457200" y="1440064"/>
            <a:ext cx="4038600" cy="332613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648200" y="1440064"/>
            <a:ext cx="4038600" cy="332613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4421CBBC-0FE8-4C0F-838F-6E760AD84306}" type="datetimeFigureOut">
              <a:rPr lang="en-US" smtClean="0"/>
              <a:pPr/>
              <a:t>9/21/2020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p>
        </p:txBody>
      </p:sp>
    </p:spTree>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528066"/>
            <a:ext cx="8229600" cy="857250"/>
          </a:xfrm>
        </p:spPr>
        <p:txBody>
          <a:bodyPr tIns="45720" anchor="b"/>
          <a:lstStyle>
            <a:lvl1pPr>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1391436"/>
            <a:ext cx="4040188" cy="494514"/>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45026" y="1394818"/>
            <a:ext cx="4041775" cy="491132"/>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457200" y="1885950"/>
            <a:ext cx="4040188" cy="288429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645026" y="1885950"/>
            <a:ext cx="4041775" cy="288429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p>
            <a:fld id="{4421CBBC-0FE8-4C0F-838F-6E760AD84306}" type="datetimeFigureOut">
              <a:rPr lang="en-US" smtClean="0"/>
              <a:pPr/>
              <a:t>9/21/2020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p>
        </p:txBody>
      </p:sp>
    </p:spTree>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528066"/>
            <a:ext cx="8305800" cy="85725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fld id="{4421CBBC-0FE8-4C0F-838F-6E760AD84306}" type="datetimeFigureOut">
              <a:rPr lang="en-US" smtClean="0"/>
              <a:pPr/>
              <a:t>9/21/2020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p>
        </p:txBody>
      </p:sp>
    </p:spTree>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421CBBC-0FE8-4C0F-838F-6E760AD84306}" type="datetimeFigureOut">
              <a:rPr lang="en-US" smtClean="0"/>
              <a:pPr/>
              <a:t>9/21/2020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385764"/>
            <a:ext cx="2743200" cy="871538"/>
          </a:xfrm>
        </p:spPr>
        <p:txBody>
          <a:bodyPr lIns="0" anchor="b">
            <a:noAutofit/>
          </a:bodyPr>
          <a:lstStyle>
            <a:lvl1pPr algn="l" rtl="0">
              <a:spcBef>
                <a:spcPct val="0"/>
              </a:spcBef>
              <a:buNone/>
              <a:defRPr sz="2600" b="0">
                <a:ln>
                  <a:noFill/>
                </a:ln>
                <a:solidFill>
                  <a:schemeClr val="tx2"/>
                </a:solidFill>
                <a:effectLst/>
                <a:latin typeface="+mj-lt"/>
                <a:ea typeface="+mj-ea"/>
                <a:cs typeface="+mj-cs"/>
              </a:defRPr>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685800" y="1257300"/>
            <a:ext cx="2743200" cy="3429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3575050" y="1257300"/>
            <a:ext cx="5111750" cy="3429000"/>
          </a:xfrm>
        </p:spPr>
        <p:txBody>
          <a:bodyPr tIns="0"/>
          <a:lstStyle>
            <a:lvl1pPr>
              <a:defRPr sz="2800"/>
            </a:lvl1pPr>
            <a:lvl2pPr>
              <a:defRPr sz="2600"/>
            </a:lvl2pPr>
            <a:lvl3pPr>
              <a:defRPr sz="2400"/>
            </a:lvl3pPr>
            <a:lvl4pPr>
              <a:defRPr sz="20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4421CBBC-0FE8-4C0F-838F-6E760AD84306}" type="datetimeFigureOut">
              <a:rPr lang="en-US" smtClean="0"/>
              <a:pPr/>
              <a:t>9/21/2020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p>
        </p:txBody>
      </p:sp>
    </p:spTree>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nip and Round Single Corner Rectangle 8"/>
          <p:cNvSpPr/>
          <p:nvPr/>
        </p:nvSpPr>
        <p:spPr>
          <a:xfrm rot="420000" flipV="1">
            <a:off x="3165753" y="831058"/>
            <a:ext cx="5257800" cy="30861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12" name="Right Triangle 11"/>
          <p:cNvSpPr/>
          <p:nvPr/>
        </p:nvSpPr>
        <p:spPr>
          <a:xfrm rot="420000" flipV="1">
            <a:off x="8004134" y="4019827"/>
            <a:ext cx="155448" cy="116586"/>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1"/>
          <p:cNvSpPr>
            <a:spLocks noGrp="1"/>
          </p:cNvSpPr>
          <p:nvPr>
            <p:ph type="title"/>
          </p:nvPr>
        </p:nvSpPr>
        <p:spPr>
          <a:xfrm>
            <a:off x="609600" y="882747"/>
            <a:ext cx="2212848" cy="1186966"/>
          </a:xfrm>
        </p:spPr>
        <p:txBody>
          <a:bodyPr vert="horz" lIns="45720" tIns="45720" rIns="45720" bIns="45720" anchor="b"/>
          <a:lstStyle>
            <a:lvl1pPr algn="l">
              <a:buNone/>
              <a:defRPr sz="2000" b="1">
                <a:solidFill>
                  <a:schemeClr val="tx2"/>
                </a:solidFill>
              </a:defRPr>
            </a:lvl1pPr>
          </a:lstStyle>
          <a:p>
            <a:r>
              <a:rPr kumimoji="0" lang="en-US" smtClean="0"/>
              <a:t>Click to edit Master title style</a:t>
            </a:r>
            <a:endParaRPr kumimoji="0" lang="en-US"/>
          </a:p>
        </p:txBody>
      </p:sp>
      <p:sp>
        <p:nvSpPr>
          <p:cNvPr id="4" name="Text Placeholder 3"/>
          <p:cNvSpPr>
            <a:spLocks noGrp="1"/>
          </p:cNvSpPr>
          <p:nvPr>
            <p:ph type="body" sz="half" idx="2"/>
          </p:nvPr>
        </p:nvSpPr>
        <p:spPr>
          <a:xfrm>
            <a:off x="609600" y="2121589"/>
            <a:ext cx="2209800" cy="1634490"/>
          </a:xfrm>
        </p:spPr>
        <p:txBody>
          <a:bodyPr lIns="64008" rIns="45720" bIns="45720" anchor="t"/>
          <a:lstStyle>
            <a:lvl1pPr marL="0" indent="0" algn="l">
              <a:spcBef>
                <a:spcPts val="250"/>
              </a:spcBef>
              <a:buFontTx/>
              <a:buNone/>
              <a:defRPr sz="13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fld id="{4421CBBC-0FE8-4C0F-838F-6E760AD84306}" type="datetimeFigureOut">
              <a:rPr lang="en-US" smtClean="0"/>
              <a:pPr/>
              <a:t>9/21/2020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8077200" y="4767263"/>
            <a:ext cx="609600" cy="273844"/>
          </a:xfrm>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p>
        </p:txBody>
      </p:sp>
      <p:sp>
        <p:nvSpPr>
          <p:cNvPr id="3" name="Picture Placeholder 2"/>
          <p:cNvSpPr>
            <a:spLocks noGrp="1"/>
          </p:cNvSpPr>
          <p:nvPr>
            <p:ph type="pic" idx="1"/>
          </p:nvPr>
        </p:nvSpPr>
        <p:spPr>
          <a:xfrm rot="420000">
            <a:off x="3485793" y="899638"/>
            <a:ext cx="4617720" cy="2948940"/>
          </a:xfrm>
          <a:prstGeom prst="rect">
            <a:avLst/>
          </a:prstGeom>
          <a:solidFill>
            <a:schemeClr val="bg2"/>
          </a:solidFill>
          <a:ln w="3000" cap="rnd">
            <a:solidFill>
              <a:srgbClr val="C0C0C0"/>
            </a:solidFill>
            <a:round/>
          </a:ln>
          <a:effectLst/>
        </p:spPr>
        <p:txBody>
          <a:bodyPr/>
          <a:lstStyle>
            <a:lvl1pPr marL="0" indent="0">
              <a:buNone/>
              <a:defRPr sz="3200"/>
            </a:lvl1pPr>
          </a:lstStyle>
          <a:p>
            <a:r>
              <a:rPr kumimoji="0" lang="en-US" smtClean="0"/>
              <a:t>Click icon to add picture</a:t>
            </a:r>
            <a:endParaRPr kumimoji="0" lang="en-US" dirty="0"/>
          </a:p>
        </p:txBody>
      </p:sp>
      <p:sp>
        <p:nvSpPr>
          <p:cNvPr id="10" name="Freeform 9"/>
          <p:cNvSpPr>
            <a:spLocks/>
          </p:cNvSpPr>
          <p:nvPr/>
        </p:nvSpPr>
        <p:spPr bwMode="auto">
          <a:xfrm flipV="1">
            <a:off x="-9525" y="4362450"/>
            <a:ext cx="9163050" cy="78105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11" name="Freeform 10"/>
          <p:cNvSpPr>
            <a:spLocks/>
          </p:cNvSpPr>
          <p:nvPr/>
        </p:nvSpPr>
        <p:spPr bwMode="auto">
          <a:xfrm flipV="1">
            <a:off x="4381500" y="4664869"/>
            <a:ext cx="4762500" cy="478631"/>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Tree>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Freeform 6"/>
          <p:cNvSpPr>
            <a:spLocks/>
          </p:cNvSpPr>
          <p:nvPr/>
        </p:nvSpPr>
        <p:spPr bwMode="auto">
          <a:xfrm>
            <a:off x="-9525" y="-5358"/>
            <a:ext cx="9163050" cy="78105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8" name="Freeform 7"/>
          <p:cNvSpPr>
            <a:spLocks/>
          </p:cNvSpPr>
          <p:nvPr/>
        </p:nvSpPr>
        <p:spPr bwMode="auto">
          <a:xfrm>
            <a:off x="4381500" y="-5358"/>
            <a:ext cx="4762500" cy="478631"/>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9" name="Title Placeholder 8"/>
          <p:cNvSpPr>
            <a:spLocks noGrp="1"/>
          </p:cNvSpPr>
          <p:nvPr>
            <p:ph type="title"/>
          </p:nvPr>
        </p:nvSpPr>
        <p:spPr>
          <a:xfrm>
            <a:off x="457200" y="528066"/>
            <a:ext cx="8229600" cy="857250"/>
          </a:xfrm>
          <a:prstGeom prst="rect">
            <a:avLst/>
          </a:prstGeom>
        </p:spPr>
        <p:txBody>
          <a:bodyPr vert="horz" lIns="0" rIns="0" bIns="0" anchor="b">
            <a:normAutofit/>
          </a:bodyPr>
          <a:lstStyle/>
          <a:p>
            <a:r>
              <a:rPr kumimoji="0" lang="en-US" smtClean="0"/>
              <a:t>Click to edit Master title style</a:t>
            </a:r>
            <a:endParaRPr kumimoji="0" lang="en-US"/>
          </a:p>
        </p:txBody>
      </p:sp>
      <p:sp>
        <p:nvSpPr>
          <p:cNvPr id="30" name="Text Placeholder 29"/>
          <p:cNvSpPr>
            <a:spLocks noGrp="1"/>
          </p:cNvSpPr>
          <p:nvPr>
            <p:ph type="body" idx="1"/>
          </p:nvPr>
        </p:nvSpPr>
        <p:spPr>
          <a:xfrm>
            <a:off x="457200" y="1451610"/>
            <a:ext cx="8229600" cy="3291840"/>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0" name="Date Placeholder 9"/>
          <p:cNvSpPr>
            <a:spLocks noGrp="1"/>
          </p:cNvSpPr>
          <p:nvPr>
            <p:ph type="dt" sz="half" idx="2"/>
          </p:nvPr>
        </p:nvSpPr>
        <p:spPr>
          <a:xfrm>
            <a:off x="457200" y="4767263"/>
            <a:ext cx="2133600" cy="273844"/>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fld id="{4421CBBC-0FE8-4C0F-838F-6E760AD84306}" type="datetimeFigureOut">
              <a:rPr lang="en-US" smtClean="0"/>
              <a:pPr/>
              <a:t>9/21/2020</a:t>
            </a:fld>
            <a:endParaRPr lang="en-US"/>
          </a:p>
        </p:txBody>
      </p:sp>
      <p:sp>
        <p:nvSpPr>
          <p:cNvPr id="22" name="Footer Placeholder 21"/>
          <p:cNvSpPr>
            <a:spLocks noGrp="1"/>
          </p:cNvSpPr>
          <p:nvPr>
            <p:ph type="ftr" sz="quarter" idx="3"/>
          </p:nvPr>
        </p:nvSpPr>
        <p:spPr>
          <a:xfrm>
            <a:off x="2667000" y="4767263"/>
            <a:ext cx="3352800" cy="273844"/>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endParaRPr lang="en-US"/>
          </a:p>
        </p:txBody>
      </p:sp>
      <p:sp>
        <p:nvSpPr>
          <p:cNvPr id="18" name="Slide Number Placeholder 17"/>
          <p:cNvSpPr>
            <a:spLocks noGrp="1"/>
          </p:cNvSpPr>
          <p:nvPr>
            <p:ph type="sldNum" sz="quarter" idx="4"/>
          </p:nvPr>
        </p:nvSpPr>
        <p:spPr>
          <a:xfrm>
            <a:off x="7924800" y="4767263"/>
            <a:ext cx="762000" cy="273844"/>
          </a:xfrm>
          <a:prstGeom prst="rect">
            <a:avLst/>
          </a:prstGeom>
        </p:spPr>
        <p:txBody>
          <a:bodyPr vert="horz" lIns="0" tIns="0" rIns="0" bIns="0" anchor="b"/>
          <a:lstStyle>
            <a:lvl1pPr algn="r" eaLnBrk="1" latinLnBrk="0" hangingPunct="1">
              <a:defRPr kumimoji="0" sz="1200">
                <a:solidFill>
                  <a:schemeClr val="tx2">
                    <a:shade val="90000"/>
                  </a:schemeClr>
                </a:solidFill>
              </a:defRPr>
            </a:lvl1p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p>
        </p:txBody>
      </p:sp>
      <p:grpSp>
        <p:nvGrpSpPr>
          <p:cNvPr id="2" name="Group 1"/>
          <p:cNvGrpSpPr/>
          <p:nvPr/>
        </p:nvGrpSpPr>
        <p:grpSpPr>
          <a:xfrm>
            <a:off x="-19017" y="151806"/>
            <a:ext cx="9180548" cy="486918"/>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grpSp>
    </p:spTree>
  </p:cSld>
  <p:clrMap bg1="lt1" tx1="dk1" bg2="lt2" tx2="dk2" accent1="accent1" accent2="accent2" accent3="accent3" accent4="accent4" accent5="accent5" accent6="accent6" hlink="hlink" folHlink="folHlink"/>
  <p:sldLayoutIdLst>
    <p:sldLayoutId id="2147484112" r:id="rId1"/>
    <p:sldLayoutId id="2147484113" r:id="rId2"/>
    <p:sldLayoutId id="2147484114" r:id="rId3"/>
    <p:sldLayoutId id="2147484115" r:id="rId4"/>
    <p:sldLayoutId id="2147484116" r:id="rId5"/>
    <p:sldLayoutId id="2147484117" r:id="rId6"/>
    <p:sldLayoutId id="2147484118" r:id="rId7"/>
    <p:sldLayoutId id="2147484119" r:id="rId8"/>
    <p:sldLayoutId id="2147484120" r:id="rId9"/>
    <p:sldLayoutId id="2147484121" r:id="rId10"/>
    <p:sldLayoutId id="2147484122" r:id="rId11"/>
    <p:sldLayoutId id="2147484123" r:id="rId12"/>
    <p:sldLayoutId id="2147484124" r:id="rId13"/>
    <p:sldLayoutId id="2147484125" r:id="rId14"/>
  </p:sldLayoutIdLst>
  <p:hf sldNum="0" hdr="0" ftr="0" dt="0"/>
  <p:txStyles>
    <p:titleStyle>
      <a:lvl1pPr algn="l" rtl="0" eaLnBrk="1" latinLnBrk="0" hangingPunct="1">
        <a:spcBef>
          <a:spcPct val="0"/>
        </a:spcBef>
        <a:buNone/>
        <a:defRPr kumimoji="0" sz="5000" b="0" kern="1200">
          <a:ln>
            <a:noFill/>
          </a:ln>
          <a:solidFill>
            <a:schemeClr val="tx2"/>
          </a:solidFill>
          <a:effectLst/>
          <a:latin typeface="+mj-lt"/>
          <a:ea typeface="+mj-ea"/>
          <a:cs typeface="+mj-cs"/>
        </a:defRPr>
      </a:lvl1pPr>
    </p:titleStyle>
    <p:body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4.jpeg"/></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9.jpeg"/><Relationship Id="rId5" Type="http://schemas.openxmlformats.org/officeDocument/2006/relationships/image" Target="../media/image8.jpeg"/><Relationship Id="rId4" Type="http://schemas.openxmlformats.org/officeDocument/2006/relationships/image" Target="../media/image7.jpeg"/></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4A86E8"/>
        </a:solidFill>
        <a:effectLst/>
      </p:bgPr>
    </p:bg>
    <p:spTree>
      <p:nvGrpSpPr>
        <p:cNvPr id="1" name="Shape 95"/>
        <p:cNvGrpSpPr/>
        <p:nvPr/>
      </p:nvGrpSpPr>
      <p:grpSpPr>
        <a:xfrm>
          <a:off x="0" y="0"/>
          <a:ext cx="0" cy="0"/>
          <a:chOff x="0" y="0"/>
          <a:chExt cx="0" cy="0"/>
        </a:xfrm>
      </p:grpSpPr>
      <p:sp>
        <p:nvSpPr>
          <p:cNvPr id="96" name="Google Shape;96;p14"/>
          <p:cNvSpPr txBox="1">
            <a:spLocks noGrp="1"/>
          </p:cNvSpPr>
          <p:nvPr>
            <p:ph type="ctrTitle"/>
          </p:nvPr>
        </p:nvSpPr>
        <p:spPr>
          <a:xfrm>
            <a:off x="-150" y="1322450"/>
            <a:ext cx="9144000" cy="1988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5400" dirty="0" smtClean="0">
                <a:solidFill>
                  <a:schemeClr val="accent3"/>
                </a:solidFill>
                <a:latin typeface="Raleway Thin" charset="0"/>
                <a:ea typeface="Raleway Thin"/>
                <a:cs typeface="Raleway Thin"/>
                <a:sym typeface="Raleway Thin"/>
              </a:rPr>
              <a:t>Predicting NFL Game Outcomes</a:t>
            </a:r>
            <a:endParaRPr sz="5400" dirty="0">
              <a:solidFill>
                <a:schemeClr val="accent3"/>
              </a:solidFill>
              <a:latin typeface="Raleway Thin" charset="0"/>
              <a:ea typeface="Raleway Thin"/>
              <a:cs typeface="Raleway Thin"/>
              <a:sym typeface="Raleway Thin"/>
            </a:endParaRPr>
          </a:p>
        </p:txBody>
      </p:sp>
      <p:sp>
        <p:nvSpPr>
          <p:cNvPr id="97" name="Google Shape;97;p14"/>
          <p:cNvSpPr txBox="1">
            <a:spLocks noGrp="1"/>
          </p:cNvSpPr>
          <p:nvPr>
            <p:ph type="subTitle" idx="1"/>
          </p:nvPr>
        </p:nvSpPr>
        <p:spPr>
          <a:xfrm>
            <a:off x="729600" y="3401500"/>
            <a:ext cx="3787800" cy="50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8" name="Google Shape;98;p14"/>
          <p:cNvSpPr txBox="1"/>
          <p:nvPr/>
        </p:nvSpPr>
        <p:spPr>
          <a:xfrm>
            <a:off x="0" y="0"/>
            <a:ext cx="9144000" cy="503400"/>
          </a:xfrm>
          <a:prstGeom prst="rect">
            <a:avLst/>
          </a:prstGeom>
          <a:solidFill>
            <a:srgbClr val="4A86E8"/>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Lato"/>
              <a:ea typeface="Lato"/>
              <a:cs typeface="Lato"/>
              <a:sym typeface="Lato"/>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Shape 170"/>
        <p:cNvGrpSpPr/>
        <p:nvPr/>
      </p:nvGrpSpPr>
      <p:grpSpPr>
        <a:xfrm>
          <a:off x="0" y="0"/>
          <a:ext cx="0" cy="0"/>
          <a:chOff x="0" y="0"/>
          <a:chExt cx="0" cy="0"/>
        </a:xfrm>
      </p:grpSpPr>
      <p:sp>
        <p:nvSpPr>
          <p:cNvPr id="4" name="TextBox 3"/>
          <p:cNvSpPr txBox="1"/>
          <p:nvPr/>
        </p:nvSpPr>
        <p:spPr>
          <a:xfrm>
            <a:off x="725390" y="1593816"/>
            <a:ext cx="7565510" cy="2723823"/>
          </a:xfrm>
          <a:prstGeom prst="rect">
            <a:avLst/>
          </a:prstGeom>
          <a:noFill/>
        </p:spPr>
        <p:txBody>
          <a:bodyPr wrap="square" rtlCol="0">
            <a:spAutoFit/>
          </a:bodyPr>
          <a:lstStyle/>
          <a:p>
            <a:pPr marL="457200" indent="-274320">
              <a:lnSpc>
                <a:spcPct val="150000"/>
              </a:lnSpc>
              <a:buClr>
                <a:schemeClr val="bg1"/>
              </a:buClr>
              <a:buFont typeface="Arial" pitchFamily="34" charset="0"/>
              <a:buChar char="•"/>
            </a:pPr>
            <a:r>
              <a:rPr lang="en" sz="1800" dirty="0" smtClean="0">
                <a:solidFill>
                  <a:srgbClr val="FFFFFF"/>
                </a:solidFill>
                <a:latin typeface="Lato"/>
                <a:ea typeface="Lato"/>
                <a:cs typeface="Lato"/>
                <a:sym typeface="Lato"/>
              </a:rPr>
              <a:t>When the away team had more turnovers, there was a larger point difference (home score – away score) </a:t>
            </a:r>
          </a:p>
          <a:p>
            <a:pPr marL="457200" indent="-274320">
              <a:lnSpc>
                <a:spcPct val="150000"/>
              </a:lnSpc>
              <a:buClr>
                <a:schemeClr val="bg1"/>
              </a:buClr>
              <a:buFont typeface="Arial" pitchFamily="34" charset="0"/>
              <a:buChar char="•"/>
            </a:pPr>
            <a:endParaRPr lang="en" sz="1200" dirty="0" smtClean="0">
              <a:solidFill>
                <a:srgbClr val="FFFFFF"/>
              </a:solidFill>
              <a:latin typeface="Lato"/>
              <a:ea typeface="Lato"/>
              <a:cs typeface="Lato"/>
              <a:sym typeface="Lato"/>
            </a:endParaRPr>
          </a:p>
          <a:p>
            <a:pPr marL="457200" indent="-274320">
              <a:lnSpc>
                <a:spcPct val="150000"/>
              </a:lnSpc>
              <a:buClr>
                <a:schemeClr val="bg1"/>
              </a:buClr>
              <a:buFont typeface="Arial" pitchFamily="34" charset="0"/>
              <a:buChar char="•"/>
            </a:pPr>
            <a:r>
              <a:rPr lang="en" sz="1800" dirty="0" smtClean="0">
                <a:solidFill>
                  <a:schemeClr val="bg1"/>
                </a:solidFill>
                <a:latin typeface="Lato"/>
                <a:ea typeface="Lato"/>
                <a:cs typeface="Lato"/>
                <a:sym typeface="Lato"/>
              </a:rPr>
              <a:t>The point difference was larger in Sunday games compared to Monday night or Thursday night games </a:t>
            </a:r>
          </a:p>
          <a:p>
            <a:pPr marL="457200" indent="-274320">
              <a:lnSpc>
                <a:spcPct val="150000"/>
              </a:lnSpc>
              <a:buClr>
                <a:schemeClr val="bg1"/>
              </a:buClr>
              <a:buFont typeface="Arial" pitchFamily="34" charset="0"/>
              <a:buChar char="•"/>
            </a:pPr>
            <a:endParaRPr lang="en" sz="1200" dirty="0" smtClean="0">
              <a:solidFill>
                <a:schemeClr val="bg1"/>
              </a:solidFill>
              <a:latin typeface="Lato"/>
              <a:ea typeface="Lato"/>
              <a:cs typeface="Lato"/>
              <a:sym typeface="Lato"/>
            </a:endParaRPr>
          </a:p>
          <a:p>
            <a:pPr marL="457200" indent="-274320">
              <a:lnSpc>
                <a:spcPct val="150000"/>
              </a:lnSpc>
              <a:buClr>
                <a:schemeClr val="bg1"/>
              </a:buClr>
              <a:buFont typeface="Arial" pitchFamily="34" charset="0"/>
              <a:buChar char="•"/>
            </a:pPr>
            <a:r>
              <a:rPr lang="en" sz="1800" dirty="0" smtClean="0">
                <a:solidFill>
                  <a:schemeClr val="bg1"/>
                </a:solidFill>
                <a:latin typeface="Lato"/>
                <a:ea typeface="Lato"/>
                <a:cs typeface="Lato"/>
                <a:sym typeface="Lato"/>
              </a:rPr>
              <a:t>The point difference was larger when the betting odds were higher</a:t>
            </a:r>
            <a:endParaRPr lang="en-US" sz="1800" dirty="0"/>
          </a:p>
        </p:txBody>
      </p:sp>
      <p:sp>
        <p:nvSpPr>
          <p:cNvPr id="7" name="Google Shape;178;p25"/>
          <p:cNvSpPr txBox="1"/>
          <p:nvPr/>
        </p:nvSpPr>
        <p:spPr>
          <a:xfrm>
            <a:off x="986552" y="781712"/>
            <a:ext cx="4157700" cy="72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4000" b="1" dirty="0" smtClean="0">
                <a:solidFill>
                  <a:schemeClr val="lt1"/>
                </a:solidFill>
                <a:latin typeface="Raleway"/>
                <a:ea typeface="Raleway"/>
                <a:cs typeface="Raleway"/>
                <a:sym typeface="Raleway"/>
              </a:rPr>
              <a:t>Analysis Details</a:t>
            </a:r>
            <a:endParaRPr dirty="0">
              <a:latin typeface="Lato"/>
              <a:ea typeface="Lato"/>
              <a:cs typeface="Lato"/>
              <a:sym typeface="Lato"/>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Shape 176"/>
        <p:cNvGrpSpPr/>
        <p:nvPr/>
      </p:nvGrpSpPr>
      <p:grpSpPr>
        <a:xfrm>
          <a:off x="0" y="0"/>
          <a:ext cx="0" cy="0"/>
          <a:chOff x="0" y="0"/>
          <a:chExt cx="0" cy="0"/>
        </a:xfrm>
      </p:grpSpPr>
      <p:sp>
        <p:nvSpPr>
          <p:cNvPr id="177" name="Google Shape;177;p25"/>
          <p:cNvSpPr txBox="1">
            <a:spLocks noGrp="1"/>
          </p:cNvSpPr>
          <p:nvPr>
            <p:ph type="title"/>
          </p:nvPr>
        </p:nvSpPr>
        <p:spPr>
          <a:xfrm>
            <a:off x="663334" y="1149385"/>
            <a:ext cx="8087321" cy="3698468"/>
          </a:xfrm>
          <a:prstGeom prst="rect">
            <a:avLst/>
          </a:prstGeom>
          <a:noFill/>
        </p:spPr>
        <p:txBody>
          <a:bodyPr spcFirstLastPara="1" wrap="square" lIns="91425" tIns="91425" rIns="91425" bIns="91425" anchor="t" anchorCtr="0">
            <a:noAutofit/>
          </a:bodyPr>
          <a:lstStyle/>
          <a:p>
            <a:pPr marL="0" lvl="0" indent="0" algn="l" rtl="0">
              <a:spcBef>
                <a:spcPts val="0"/>
              </a:spcBef>
              <a:spcAft>
                <a:spcPts val="0"/>
              </a:spcAft>
              <a:buNone/>
            </a:pPr>
            <a:endParaRPr sz="900" dirty="0"/>
          </a:p>
          <a:p>
            <a:pPr marL="457200" lvl="0" indent="-342900" algn="l" rtl="0">
              <a:lnSpc>
                <a:spcPct val="115000"/>
              </a:lnSpc>
              <a:spcBef>
                <a:spcPts val="0"/>
              </a:spcBef>
              <a:spcAft>
                <a:spcPts val="0"/>
              </a:spcAft>
              <a:buClr>
                <a:srgbClr val="FFFFFF"/>
              </a:buClr>
              <a:buSzPts val="1800"/>
              <a:buFont typeface="Lato"/>
              <a:buChar char="●"/>
            </a:pPr>
            <a:r>
              <a:rPr lang="en" sz="1800" b="0" dirty="0">
                <a:solidFill>
                  <a:srgbClr val="FFFFFF"/>
                </a:solidFill>
                <a:latin typeface="Lato"/>
                <a:ea typeface="Lato"/>
                <a:cs typeface="Lato"/>
                <a:sym typeface="Lato"/>
              </a:rPr>
              <a:t>The stakeholders who would benefit from this research would </a:t>
            </a:r>
            <a:r>
              <a:rPr lang="en" sz="1800" b="0" dirty="0" smtClean="0">
                <a:solidFill>
                  <a:srgbClr val="FFFFFF"/>
                </a:solidFill>
                <a:latin typeface="Lato"/>
                <a:ea typeface="Lato"/>
                <a:cs typeface="Lato"/>
                <a:sym typeface="Lato"/>
              </a:rPr>
              <a:t>people who are members of NFL fantasy leagues, and other betting leagues.   Also</a:t>
            </a:r>
            <a:br>
              <a:rPr lang="en" sz="1800" b="0" dirty="0" smtClean="0">
                <a:solidFill>
                  <a:srgbClr val="FFFFFF"/>
                </a:solidFill>
                <a:latin typeface="Lato"/>
                <a:ea typeface="Lato"/>
                <a:cs typeface="Lato"/>
                <a:sym typeface="Lato"/>
              </a:rPr>
            </a:br>
            <a:r>
              <a:rPr lang="en" sz="1800" dirty="0" smtClean="0">
                <a:solidFill>
                  <a:srgbClr val="FFFFFF"/>
                </a:solidFill>
                <a:latin typeface="Lato"/>
                <a:ea typeface="Lato"/>
                <a:cs typeface="Lato"/>
                <a:sym typeface="Lato"/>
              </a:rPr>
              <a:t>employees of casinos and other betting places would benefit from this data.</a:t>
            </a:r>
            <a:endParaRPr sz="1800" b="0" dirty="0">
              <a:solidFill>
                <a:srgbClr val="FFFFFF"/>
              </a:solidFill>
              <a:latin typeface="Lato"/>
              <a:ea typeface="Lato"/>
              <a:cs typeface="Lato"/>
              <a:sym typeface="Lato"/>
            </a:endParaRPr>
          </a:p>
          <a:p>
            <a:pPr marL="457200" lvl="0" indent="0" algn="l" rtl="0">
              <a:lnSpc>
                <a:spcPct val="115000"/>
              </a:lnSpc>
              <a:spcBef>
                <a:spcPts val="0"/>
              </a:spcBef>
              <a:spcAft>
                <a:spcPts val="0"/>
              </a:spcAft>
              <a:buNone/>
            </a:pPr>
            <a:endParaRPr sz="500" b="0" dirty="0">
              <a:solidFill>
                <a:srgbClr val="FFFFFF"/>
              </a:solidFill>
              <a:latin typeface="Lato"/>
              <a:ea typeface="Lato"/>
              <a:cs typeface="Lato"/>
              <a:sym typeface="Lato"/>
            </a:endParaRPr>
          </a:p>
          <a:p>
            <a:pPr marL="457200" lvl="0" indent="-342900" algn="l" rtl="0">
              <a:lnSpc>
                <a:spcPct val="115000"/>
              </a:lnSpc>
              <a:spcBef>
                <a:spcPts val="0"/>
              </a:spcBef>
              <a:spcAft>
                <a:spcPts val="0"/>
              </a:spcAft>
              <a:buClr>
                <a:srgbClr val="FFFFFF"/>
              </a:buClr>
              <a:buSzPts val="1800"/>
              <a:buFont typeface="Lato"/>
              <a:buChar char="●"/>
            </a:pPr>
            <a:r>
              <a:rPr lang="en" sz="1800" b="0" dirty="0">
                <a:solidFill>
                  <a:srgbClr val="FFFFFF"/>
                </a:solidFill>
                <a:latin typeface="Lato"/>
                <a:ea typeface="Lato"/>
                <a:cs typeface="Lato"/>
                <a:sym typeface="Lato"/>
              </a:rPr>
              <a:t>It would give them insight into </a:t>
            </a:r>
            <a:r>
              <a:rPr lang="en" sz="1800" dirty="0" smtClean="0">
                <a:solidFill>
                  <a:srgbClr val="FFFFFF"/>
                </a:solidFill>
                <a:latin typeface="Lato"/>
                <a:ea typeface="Lato"/>
                <a:cs typeface="Lato"/>
                <a:sym typeface="Lato"/>
              </a:rPr>
              <a:t>who would win a particular NFL game based on variables from previous games with the same teams.</a:t>
            </a:r>
            <a:endParaRPr sz="1800" b="0" dirty="0">
              <a:solidFill>
                <a:srgbClr val="FFFFFF"/>
              </a:solidFill>
              <a:latin typeface="Lato"/>
              <a:ea typeface="Lato"/>
              <a:cs typeface="Lato"/>
              <a:sym typeface="Lato"/>
            </a:endParaRPr>
          </a:p>
          <a:p>
            <a:pPr marL="457200" lvl="0" indent="0" algn="l" rtl="0">
              <a:lnSpc>
                <a:spcPct val="115000"/>
              </a:lnSpc>
              <a:spcBef>
                <a:spcPts val="0"/>
              </a:spcBef>
              <a:spcAft>
                <a:spcPts val="0"/>
              </a:spcAft>
              <a:buNone/>
            </a:pPr>
            <a:endParaRPr sz="500" b="0" dirty="0">
              <a:solidFill>
                <a:srgbClr val="FFFFFF"/>
              </a:solidFill>
              <a:latin typeface="Lato"/>
              <a:ea typeface="Lato"/>
              <a:cs typeface="Lato"/>
              <a:sym typeface="Lato"/>
            </a:endParaRPr>
          </a:p>
          <a:p>
            <a:pPr marL="457200" lvl="0" indent="0" algn="l" rtl="0">
              <a:lnSpc>
                <a:spcPct val="115000"/>
              </a:lnSpc>
              <a:spcBef>
                <a:spcPts val="0"/>
              </a:spcBef>
              <a:spcAft>
                <a:spcPts val="0"/>
              </a:spcAft>
              <a:buNone/>
            </a:pPr>
            <a:endParaRPr sz="500" b="0" dirty="0">
              <a:solidFill>
                <a:srgbClr val="FFFFFF"/>
              </a:solidFill>
              <a:latin typeface="Lato"/>
              <a:ea typeface="Lato"/>
              <a:cs typeface="Lato"/>
              <a:sym typeface="Lato"/>
            </a:endParaRPr>
          </a:p>
          <a:p>
            <a:pPr marL="457200" lvl="0" indent="-342900" algn="l" rtl="0">
              <a:lnSpc>
                <a:spcPct val="115000"/>
              </a:lnSpc>
              <a:spcBef>
                <a:spcPts val="0"/>
              </a:spcBef>
              <a:spcAft>
                <a:spcPts val="0"/>
              </a:spcAft>
              <a:buClr>
                <a:srgbClr val="FFFFFF"/>
              </a:buClr>
              <a:buSzPts val="1800"/>
              <a:buFont typeface="Lato"/>
              <a:buChar char="●"/>
            </a:pPr>
            <a:r>
              <a:rPr lang="en" sz="1800" dirty="0" smtClean="0">
                <a:solidFill>
                  <a:srgbClr val="FFFFFF"/>
                </a:solidFill>
                <a:latin typeface="Lato"/>
                <a:ea typeface="Lato"/>
                <a:cs typeface="Lato"/>
                <a:sym typeface="Lato"/>
              </a:rPr>
              <a:t>The fantasy league members could increase their winnings, and casino employees could modify the odds in order to decrease the winnings of the people making bets.</a:t>
            </a:r>
            <a:endParaRPr sz="1800" b="0" dirty="0">
              <a:solidFill>
                <a:srgbClr val="FFFFFF"/>
              </a:solidFill>
              <a:latin typeface="Lato"/>
              <a:ea typeface="Lato"/>
              <a:cs typeface="Lato"/>
              <a:sym typeface="Lato"/>
            </a:endParaRPr>
          </a:p>
          <a:p>
            <a:pPr marL="457200" lvl="0" indent="0" algn="l" rtl="0">
              <a:lnSpc>
                <a:spcPct val="115000"/>
              </a:lnSpc>
              <a:spcBef>
                <a:spcPts val="0"/>
              </a:spcBef>
              <a:spcAft>
                <a:spcPts val="0"/>
              </a:spcAft>
              <a:buNone/>
            </a:pPr>
            <a:endParaRPr sz="500" b="0" dirty="0">
              <a:solidFill>
                <a:srgbClr val="FFFFFF"/>
              </a:solidFill>
              <a:latin typeface="Lato"/>
              <a:ea typeface="Lato"/>
              <a:cs typeface="Lato"/>
              <a:sym typeface="Lato"/>
            </a:endParaRPr>
          </a:p>
          <a:p>
            <a:pPr marL="457200" lvl="0" indent="-342900" algn="l" rtl="0">
              <a:lnSpc>
                <a:spcPct val="115000"/>
              </a:lnSpc>
              <a:spcBef>
                <a:spcPts val="0"/>
              </a:spcBef>
              <a:spcAft>
                <a:spcPts val="0"/>
              </a:spcAft>
              <a:buClr>
                <a:srgbClr val="FFFFFF"/>
              </a:buClr>
              <a:buSzPts val="1800"/>
              <a:buFont typeface="Lato"/>
              <a:buChar char="●"/>
            </a:pPr>
            <a:r>
              <a:rPr lang="en" sz="1800" b="0" dirty="0">
                <a:solidFill>
                  <a:srgbClr val="FFFFFF"/>
                </a:solidFill>
                <a:latin typeface="Lato"/>
                <a:ea typeface="Lato"/>
                <a:cs typeface="Lato"/>
                <a:sym typeface="Lato"/>
              </a:rPr>
              <a:t>This research is very interesting to me because I love </a:t>
            </a:r>
            <a:r>
              <a:rPr lang="en" sz="1800" dirty="0" smtClean="0">
                <a:solidFill>
                  <a:srgbClr val="FFFFFF"/>
                </a:solidFill>
                <a:latin typeface="Lato"/>
                <a:ea typeface="Lato"/>
                <a:cs typeface="Lato"/>
                <a:sym typeface="Lato"/>
              </a:rPr>
              <a:t>NFL foobtaball, and I am currently a member of an NFL game betting pool.</a:t>
            </a:r>
            <a:endParaRPr sz="1800" b="0" dirty="0">
              <a:solidFill>
                <a:srgbClr val="FFFFFF"/>
              </a:solidFill>
              <a:latin typeface="Lato"/>
              <a:ea typeface="Lato"/>
              <a:cs typeface="Lato"/>
              <a:sym typeface="Lato"/>
            </a:endParaRPr>
          </a:p>
        </p:txBody>
      </p:sp>
      <p:sp>
        <p:nvSpPr>
          <p:cNvPr id="178" name="Google Shape;178;p25"/>
          <p:cNvSpPr txBox="1"/>
          <p:nvPr/>
        </p:nvSpPr>
        <p:spPr>
          <a:xfrm>
            <a:off x="787325" y="434342"/>
            <a:ext cx="4157700" cy="72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4000" b="1" dirty="0" smtClean="0">
                <a:solidFill>
                  <a:schemeClr val="lt1"/>
                </a:solidFill>
                <a:latin typeface="Raleway"/>
                <a:ea typeface="Raleway"/>
                <a:cs typeface="Raleway"/>
                <a:sym typeface="Raleway"/>
              </a:rPr>
              <a:t>Stakeholders</a:t>
            </a:r>
            <a:endParaRPr dirty="0">
              <a:latin typeface="Lato"/>
              <a:ea typeface="Lato"/>
              <a:cs typeface="Lato"/>
              <a:sym typeface="Lato"/>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Shape 182"/>
        <p:cNvGrpSpPr/>
        <p:nvPr/>
      </p:nvGrpSpPr>
      <p:grpSpPr>
        <a:xfrm>
          <a:off x="0" y="0"/>
          <a:ext cx="0" cy="0"/>
          <a:chOff x="0" y="0"/>
          <a:chExt cx="0" cy="0"/>
        </a:xfrm>
      </p:grpSpPr>
      <p:sp>
        <p:nvSpPr>
          <p:cNvPr id="184" name="Google Shape;184;p26"/>
          <p:cNvSpPr txBox="1"/>
          <p:nvPr/>
        </p:nvSpPr>
        <p:spPr>
          <a:xfrm>
            <a:off x="724342" y="543652"/>
            <a:ext cx="3429000" cy="72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4000" b="1" dirty="0">
                <a:solidFill>
                  <a:schemeClr val="lt1"/>
                </a:solidFill>
                <a:latin typeface="Raleway"/>
                <a:ea typeface="Raleway"/>
                <a:cs typeface="Raleway"/>
                <a:sym typeface="Raleway"/>
              </a:rPr>
              <a:t>Conclusions</a:t>
            </a:r>
            <a:endParaRPr dirty="0">
              <a:latin typeface="Lato"/>
              <a:ea typeface="Lato"/>
              <a:cs typeface="Lato"/>
              <a:sym typeface="Lato"/>
            </a:endParaRPr>
          </a:p>
        </p:txBody>
      </p:sp>
      <p:sp>
        <p:nvSpPr>
          <p:cNvPr id="7" name="Title 6"/>
          <p:cNvSpPr txBox="1">
            <a:spLocks noGrp="1"/>
          </p:cNvSpPr>
          <p:nvPr>
            <p:ph type="title"/>
          </p:nvPr>
        </p:nvSpPr>
        <p:spPr>
          <a:xfrm>
            <a:off x="729450" y="1322450"/>
            <a:ext cx="7688400" cy="3370123"/>
          </a:xfrm>
          <a:prstGeom prst="rect">
            <a:avLst/>
          </a:prstGeom>
          <a:noFill/>
        </p:spPr>
        <p:txBody>
          <a:bodyPr wrap="square" rtlCol="0">
            <a:spAutoFit/>
          </a:bodyPr>
          <a:lstStyle/>
          <a:p>
            <a:pPr marL="457200" indent="-274320">
              <a:lnSpc>
                <a:spcPct val="150000"/>
              </a:lnSpc>
              <a:buClr>
                <a:schemeClr val="bg1"/>
              </a:buClr>
              <a:buFont typeface="Arial" pitchFamily="34" charset="0"/>
              <a:buChar char="•"/>
            </a:pPr>
            <a:r>
              <a:rPr lang="en" sz="1800" dirty="0" smtClean="0">
                <a:solidFill>
                  <a:srgbClr val="FFFFFF"/>
                </a:solidFill>
                <a:latin typeface="Lato"/>
                <a:ea typeface="Lato"/>
                <a:cs typeface="Lato"/>
                <a:sym typeface="Lato"/>
              </a:rPr>
              <a:t>Point differences in NFL games are increased when the away team had more turnovers, therefore people should bet more money on teams that had fewer turnovers in the previous games.</a:t>
            </a:r>
          </a:p>
          <a:p>
            <a:pPr marL="457200" indent="-274320">
              <a:lnSpc>
                <a:spcPct val="150000"/>
              </a:lnSpc>
              <a:buClr>
                <a:schemeClr val="bg1"/>
              </a:buClr>
              <a:buFont typeface="Arial" pitchFamily="34" charset="0"/>
              <a:buChar char="•"/>
            </a:pPr>
            <a:endParaRPr lang="en" sz="600" dirty="0" smtClean="0">
              <a:solidFill>
                <a:srgbClr val="FFFFFF"/>
              </a:solidFill>
              <a:latin typeface="Lato"/>
              <a:ea typeface="Lato"/>
              <a:cs typeface="Lato"/>
              <a:sym typeface="Lato"/>
            </a:endParaRPr>
          </a:p>
          <a:p>
            <a:pPr marL="457200" indent="-274320">
              <a:lnSpc>
                <a:spcPct val="150000"/>
              </a:lnSpc>
              <a:buClr>
                <a:schemeClr val="bg1"/>
              </a:buClr>
              <a:buFont typeface="Arial" pitchFamily="34" charset="0"/>
              <a:buChar char="•"/>
            </a:pPr>
            <a:r>
              <a:rPr lang="en" sz="1800" dirty="0" smtClean="0">
                <a:solidFill>
                  <a:schemeClr val="bg1"/>
                </a:solidFill>
                <a:latin typeface="Lato"/>
                <a:ea typeface="Lato"/>
                <a:cs typeface="Lato"/>
                <a:sym typeface="Lato"/>
              </a:rPr>
              <a:t>The point difference was larger in Sunday games compared to Monday night or Thursday night games,</a:t>
            </a:r>
            <a:r>
              <a:rPr lang="en" sz="1800" dirty="0" smtClean="0">
                <a:solidFill>
                  <a:srgbClr val="FFFFFF"/>
                </a:solidFill>
                <a:latin typeface="Lato"/>
                <a:ea typeface="Lato"/>
                <a:cs typeface="Lato"/>
                <a:sym typeface="Lato"/>
              </a:rPr>
              <a:t>, therefore people should bet more money on Sunday games.</a:t>
            </a:r>
            <a:endParaRPr lang="en" sz="1800" dirty="0" smtClean="0">
              <a:solidFill>
                <a:schemeClr val="bg1"/>
              </a:solidFill>
              <a:latin typeface="Lato"/>
              <a:ea typeface="Lato"/>
              <a:cs typeface="Lato"/>
              <a:sym typeface="Lato"/>
            </a:endParaRPr>
          </a:p>
          <a:p>
            <a:pPr marL="457200" indent="-274320">
              <a:lnSpc>
                <a:spcPct val="150000"/>
              </a:lnSpc>
              <a:buClr>
                <a:schemeClr val="bg1"/>
              </a:buClr>
              <a:buFont typeface="Arial" pitchFamily="34" charset="0"/>
              <a:buChar char="•"/>
            </a:pPr>
            <a:endParaRPr lang="en" sz="600" dirty="0" smtClean="0">
              <a:solidFill>
                <a:schemeClr val="bg1"/>
              </a:solidFill>
              <a:latin typeface="Lato"/>
              <a:ea typeface="Lato"/>
              <a:cs typeface="Lato"/>
              <a:sym typeface="Lato"/>
            </a:endParaRPr>
          </a:p>
          <a:p>
            <a:pPr marL="457200" indent="-274320">
              <a:lnSpc>
                <a:spcPct val="150000"/>
              </a:lnSpc>
              <a:buClr>
                <a:schemeClr val="bg1"/>
              </a:buClr>
              <a:buFont typeface="Arial" pitchFamily="34" charset="0"/>
              <a:buChar char="•"/>
            </a:pPr>
            <a:r>
              <a:rPr lang="en" sz="1800" dirty="0" smtClean="0">
                <a:solidFill>
                  <a:schemeClr val="bg1"/>
                </a:solidFill>
                <a:latin typeface="Lato"/>
                <a:ea typeface="Lato"/>
                <a:cs typeface="Lato"/>
                <a:sym typeface="Lato"/>
              </a:rPr>
              <a:t>The point difference was larger when the betting odds were higher</a:t>
            </a:r>
            <a:endParaRPr lang="en-US" sz="1800" dirty="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27"/>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000"/>
              <a:t>Questions?</a:t>
            </a:r>
            <a:endParaRPr sz="400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102"/>
        <p:cNvGrpSpPr/>
        <p:nvPr/>
      </p:nvGrpSpPr>
      <p:grpSpPr>
        <a:xfrm>
          <a:off x="0" y="0"/>
          <a:ext cx="0" cy="0"/>
          <a:chOff x="0" y="0"/>
          <a:chExt cx="0" cy="0"/>
        </a:xfrm>
      </p:grpSpPr>
      <p:sp>
        <p:nvSpPr>
          <p:cNvPr id="103" name="Google Shape;103;p15"/>
          <p:cNvSpPr txBox="1">
            <a:spLocks noGrp="1"/>
          </p:cNvSpPr>
          <p:nvPr>
            <p:ph type="title"/>
          </p:nvPr>
        </p:nvSpPr>
        <p:spPr>
          <a:xfrm>
            <a:off x="744775" y="842262"/>
            <a:ext cx="2859900" cy="810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000" b="1" dirty="0">
                <a:latin typeface="Raleway" charset="0"/>
              </a:rPr>
              <a:t>Outline</a:t>
            </a:r>
            <a:endParaRPr sz="4000" b="1" dirty="0">
              <a:latin typeface="Raleway" charset="0"/>
            </a:endParaRPr>
          </a:p>
        </p:txBody>
      </p:sp>
      <p:sp>
        <p:nvSpPr>
          <p:cNvPr id="104" name="Google Shape;104;p15"/>
          <p:cNvSpPr txBox="1">
            <a:spLocks noGrp="1"/>
          </p:cNvSpPr>
          <p:nvPr>
            <p:ph type="subTitle" idx="4294967295"/>
          </p:nvPr>
        </p:nvSpPr>
        <p:spPr>
          <a:xfrm>
            <a:off x="4287652" y="970592"/>
            <a:ext cx="4079875" cy="3718262"/>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1800" u="sng" dirty="0" smtClean="0">
                <a:solidFill>
                  <a:schemeClr val="bg1"/>
                </a:solidFill>
                <a:latin typeface="Lato" charset="0"/>
              </a:rPr>
              <a:t>Summary</a:t>
            </a:r>
            <a:endParaRPr sz="1800" dirty="0">
              <a:solidFill>
                <a:schemeClr val="bg1"/>
              </a:solidFill>
              <a:latin typeface="Lato" charset="0"/>
            </a:endParaRPr>
          </a:p>
          <a:p>
            <a:pPr marL="0" lvl="0" indent="0" algn="l" rtl="0">
              <a:lnSpc>
                <a:spcPct val="115000"/>
              </a:lnSpc>
              <a:spcBef>
                <a:spcPts val="1600"/>
              </a:spcBef>
              <a:spcAft>
                <a:spcPts val="0"/>
              </a:spcAft>
              <a:buNone/>
            </a:pPr>
            <a:r>
              <a:rPr lang="en" sz="1800" u="sng" dirty="0">
                <a:solidFill>
                  <a:schemeClr val="bg1"/>
                </a:solidFill>
                <a:latin typeface="Lato" charset="0"/>
              </a:rPr>
              <a:t>The Data</a:t>
            </a:r>
            <a:endParaRPr sz="1800" dirty="0">
              <a:solidFill>
                <a:schemeClr val="bg1"/>
              </a:solidFill>
              <a:latin typeface="Lato" charset="0"/>
            </a:endParaRPr>
          </a:p>
          <a:p>
            <a:pPr marL="0" lvl="0" indent="0" algn="l" rtl="0">
              <a:lnSpc>
                <a:spcPct val="115000"/>
              </a:lnSpc>
              <a:spcBef>
                <a:spcPts val="1600"/>
              </a:spcBef>
              <a:spcAft>
                <a:spcPts val="0"/>
              </a:spcAft>
              <a:buNone/>
            </a:pPr>
            <a:r>
              <a:rPr lang="en-US" sz="1800" u="sng" dirty="0" smtClean="0">
                <a:solidFill>
                  <a:schemeClr val="bg1"/>
                </a:solidFill>
                <a:latin typeface="Lato" charset="0"/>
              </a:rPr>
              <a:t>Performance Model</a:t>
            </a:r>
          </a:p>
          <a:p>
            <a:pPr marL="0" lvl="0" indent="0" algn="l" rtl="0">
              <a:lnSpc>
                <a:spcPct val="115000"/>
              </a:lnSpc>
              <a:spcBef>
                <a:spcPts val="1600"/>
              </a:spcBef>
              <a:spcAft>
                <a:spcPts val="0"/>
              </a:spcAft>
              <a:buNone/>
            </a:pPr>
            <a:r>
              <a:rPr lang="en-US" sz="1800" u="sng" dirty="0" smtClean="0">
                <a:solidFill>
                  <a:schemeClr val="bg1"/>
                </a:solidFill>
                <a:latin typeface="Lato" charset="0"/>
              </a:rPr>
              <a:t>Cool Graphs</a:t>
            </a:r>
          </a:p>
          <a:p>
            <a:pPr marL="0" lvl="0" indent="0" algn="l" rtl="0">
              <a:lnSpc>
                <a:spcPct val="115000"/>
              </a:lnSpc>
              <a:spcBef>
                <a:spcPts val="1600"/>
              </a:spcBef>
              <a:spcAft>
                <a:spcPts val="0"/>
              </a:spcAft>
              <a:buNone/>
            </a:pPr>
            <a:r>
              <a:rPr lang="en-US" sz="1800" u="sng" dirty="0" smtClean="0">
                <a:solidFill>
                  <a:schemeClr val="bg1"/>
                </a:solidFill>
                <a:latin typeface="Lato" charset="0"/>
              </a:rPr>
              <a:t>Analysis Details</a:t>
            </a:r>
          </a:p>
          <a:p>
            <a:pPr marL="0" lvl="0" indent="0" algn="l" rtl="0">
              <a:lnSpc>
                <a:spcPct val="115000"/>
              </a:lnSpc>
              <a:spcBef>
                <a:spcPts val="1600"/>
              </a:spcBef>
              <a:spcAft>
                <a:spcPts val="0"/>
              </a:spcAft>
              <a:buNone/>
            </a:pPr>
            <a:r>
              <a:rPr lang="en-US" sz="1800" u="sng" dirty="0" smtClean="0">
                <a:solidFill>
                  <a:schemeClr val="bg1"/>
                </a:solidFill>
                <a:latin typeface="Lato" charset="0"/>
              </a:rPr>
              <a:t>Stakeholders</a:t>
            </a:r>
            <a:endParaRPr sz="1800" dirty="0">
              <a:solidFill>
                <a:schemeClr val="bg1"/>
              </a:solidFill>
              <a:latin typeface="Lato" charset="0"/>
            </a:endParaRPr>
          </a:p>
          <a:p>
            <a:pPr marL="0" lvl="0" indent="0" algn="l" rtl="0">
              <a:lnSpc>
                <a:spcPct val="115000"/>
              </a:lnSpc>
              <a:spcBef>
                <a:spcPts val="1600"/>
              </a:spcBef>
              <a:spcAft>
                <a:spcPts val="0"/>
              </a:spcAft>
              <a:buNone/>
            </a:pPr>
            <a:r>
              <a:rPr lang="en" sz="1800" u="sng" dirty="0">
                <a:solidFill>
                  <a:schemeClr val="bg1"/>
                </a:solidFill>
                <a:latin typeface="Lato" charset="0"/>
              </a:rPr>
              <a:t>Conclusions</a:t>
            </a:r>
            <a:endParaRPr sz="1800" dirty="0">
              <a:solidFill>
                <a:schemeClr val="bg1"/>
              </a:solidFill>
              <a:latin typeface="Lato" charset="0"/>
            </a:endParaRPr>
          </a:p>
          <a:p>
            <a:pPr marL="0" lvl="0" indent="0" algn="l" rtl="0">
              <a:spcBef>
                <a:spcPts val="1600"/>
              </a:spcBef>
              <a:spcAft>
                <a:spcPts val="1600"/>
              </a:spcAft>
              <a:buNone/>
            </a:pPr>
            <a:endParaRPr sz="1800"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6" name="Title 5"/>
          <p:cNvSpPr>
            <a:spLocks noGrp="1"/>
          </p:cNvSpPr>
          <p:nvPr>
            <p:ph type="title"/>
          </p:nvPr>
        </p:nvSpPr>
        <p:spPr/>
        <p:txBody>
          <a:bodyPr/>
          <a:lstStyle/>
          <a:p>
            <a:endParaRPr lang="en-US" dirty="0"/>
          </a:p>
        </p:txBody>
      </p:sp>
      <p:sp>
        <p:nvSpPr>
          <p:cNvPr id="110" name="Google Shape;110;p16"/>
          <p:cNvSpPr txBox="1">
            <a:spLocks noGrp="1"/>
          </p:cNvSpPr>
          <p:nvPr>
            <p:ph type="body" idx="2"/>
          </p:nvPr>
        </p:nvSpPr>
        <p:spPr>
          <a:xfrm>
            <a:off x="4572000" y="0"/>
            <a:ext cx="4572000" cy="5143500"/>
          </a:xfrm>
          <a:prstGeom prst="rect">
            <a:avLst/>
          </a:prstGeom>
        </p:spPr>
        <p:txBody>
          <a:bodyPr spcFirstLastPara="1" wrap="square" lIns="91425" tIns="91425" rIns="91425" bIns="91425" anchor="ctr" anchorCtr="0">
            <a:noAutofit/>
          </a:bodyPr>
          <a:lstStyle/>
          <a:p>
            <a:pPr indent="-274320">
              <a:lnSpc>
                <a:spcPct val="150000"/>
              </a:lnSpc>
              <a:spcBef>
                <a:spcPts val="600"/>
              </a:spcBef>
              <a:buClr>
                <a:schemeClr val="dk1"/>
              </a:buClr>
              <a:buSzPct val="175000"/>
              <a:buFont typeface="Arial" pitchFamily="34" charset="0"/>
              <a:buChar char="•"/>
            </a:pPr>
            <a:r>
              <a:rPr lang="en-US" sz="1400" dirty="0" smtClean="0">
                <a:solidFill>
                  <a:schemeClr val="dk1"/>
                </a:solidFill>
                <a:highlight>
                  <a:srgbClr val="FFFFFF"/>
                </a:highlight>
              </a:rPr>
              <a:t>I would like to have a system that predicts the outcome of </a:t>
            </a:r>
            <a:r>
              <a:rPr lang="en-US" sz="1400" dirty="0" smtClean="0">
                <a:solidFill>
                  <a:schemeClr val="dk1"/>
                </a:solidFill>
                <a:highlight>
                  <a:srgbClr val="FFFFFF"/>
                </a:highlight>
              </a:rPr>
              <a:t>the </a:t>
            </a:r>
            <a:r>
              <a:rPr lang="en-US" sz="1400" dirty="0" smtClean="0">
                <a:solidFill>
                  <a:schemeClr val="dk1"/>
                </a:solidFill>
                <a:highlight>
                  <a:srgbClr val="FFFFFF"/>
                </a:highlight>
              </a:rPr>
              <a:t>NFL games for the season</a:t>
            </a:r>
            <a:endParaRPr sz="1400" dirty="0">
              <a:solidFill>
                <a:schemeClr val="dk1"/>
              </a:solidFill>
              <a:highlight>
                <a:srgbClr val="FFFFFF"/>
              </a:highlight>
            </a:endParaRPr>
          </a:p>
          <a:p>
            <a:pPr lvl="0" indent="-274320" algn="l" rtl="0">
              <a:lnSpc>
                <a:spcPct val="150000"/>
              </a:lnSpc>
              <a:spcBef>
                <a:spcPts val="600"/>
              </a:spcBef>
              <a:buClr>
                <a:schemeClr val="dk1"/>
              </a:buClr>
              <a:buSzPct val="175000"/>
              <a:buFont typeface="Arial" pitchFamily="34" charset="0"/>
              <a:buChar char="•"/>
            </a:pPr>
            <a:r>
              <a:rPr lang="en-US" sz="1400" dirty="0" smtClean="0">
                <a:solidFill>
                  <a:schemeClr val="dk1"/>
                </a:solidFill>
                <a:highlight>
                  <a:srgbClr val="FFFFFF"/>
                </a:highlight>
              </a:rPr>
              <a:t>I will base my predictions on information about the </a:t>
            </a:r>
            <a:r>
              <a:rPr lang="en-US" sz="1400" dirty="0" smtClean="0">
                <a:solidFill>
                  <a:schemeClr val="dk1"/>
                </a:solidFill>
                <a:highlight>
                  <a:srgbClr val="FFFFFF"/>
                </a:highlight>
              </a:rPr>
              <a:t>previous games </a:t>
            </a:r>
            <a:r>
              <a:rPr lang="en-US" sz="1400" dirty="0" smtClean="0">
                <a:solidFill>
                  <a:schemeClr val="dk1"/>
                </a:solidFill>
                <a:highlight>
                  <a:srgbClr val="FFFFFF"/>
                </a:highlight>
              </a:rPr>
              <a:t>for each team </a:t>
            </a:r>
            <a:r>
              <a:rPr lang="en-US" sz="1400" dirty="0" smtClean="0">
                <a:solidFill>
                  <a:schemeClr val="dk1"/>
                </a:solidFill>
                <a:highlight>
                  <a:srgbClr val="FFFFFF"/>
                </a:highlight>
              </a:rPr>
              <a:t>playing, and target the points difference between the score of the home team and the score of the away team</a:t>
            </a:r>
            <a:endParaRPr lang="en-US" sz="1400" dirty="0" smtClean="0">
              <a:solidFill>
                <a:schemeClr val="dk1"/>
              </a:solidFill>
              <a:highlight>
                <a:srgbClr val="FFFFFF"/>
              </a:highlight>
            </a:endParaRPr>
          </a:p>
          <a:p>
            <a:pPr lvl="0" indent="-274320">
              <a:lnSpc>
                <a:spcPct val="150000"/>
              </a:lnSpc>
              <a:spcBef>
                <a:spcPts val="600"/>
              </a:spcBef>
              <a:buClr>
                <a:schemeClr val="dk1"/>
              </a:buClr>
              <a:buSzPct val="175000"/>
              <a:buFont typeface="Arial" pitchFamily="34" charset="0"/>
              <a:buChar char="•"/>
            </a:pPr>
            <a:r>
              <a:rPr lang="en-US" sz="1400" dirty="0" smtClean="0">
                <a:solidFill>
                  <a:schemeClr val="dk1"/>
                </a:solidFill>
                <a:highlight>
                  <a:srgbClr val="FFFFFF"/>
                </a:highlight>
              </a:rPr>
              <a:t>I will also answer the question “Will the home team win?” based on </a:t>
            </a:r>
            <a:r>
              <a:rPr lang="en-US" sz="1400" dirty="0" smtClean="0">
                <a:solidFill>
                  <a:schemeClr val="dk1"/>
                </a:solidFill>
                <a:highlight>
                  <a:srgbClr val="FFFFFF"/>
                </a:highlight>
              </a:rPr>
              <a:t>several factors</a:t>
            </a:r>
            <a:endParaRPr sz="1400" dirty="0">
              <a:solidFill>
                <a:schemeClr val="dk1"/>
              </a:solidFill>
              <a:highlight>
                <a:srgbClr val="FFFFFF"/>
              </a:highlight>
            </a:endParaRPr>
          </a:p>
          <a:p>
            <a:pPr marL="457200" lvl="0" indent="0" algn="l" rtl="0">
              <a:spcBef>
                <a:spcPts val="1000"/>
              </a:spcBef>
              <a:spcAft>
                <a:spcPts val="0"/>
              </a:spcAft>
              <a:buNone/>
            </a:pPr>
            <a:endParaRPr sz="100" dirty="0">
              <a:solidFill>
                <a:schemeClr val="dk1"/>
              </a:solidFill>
              <a:highlight>
                <a:schemeClr val="lt1"/>
              </a:highlight>
            </a:endParaRPr>
          </a:p>
        </p:txBody>
      </p:sp>
      <p:sp>
        <p:nvSpPr>
          <p:cNvPr id="112" name="Google Shape;112;p16"/>
          <p:cNvSpPr txBox="1"/>
          <p:nvPr/>
        </p:nvSpPr>
        <p:spPr>
          <a:xfrm>
            <a:off x="0" y="0"/>
            <a:ext cx="4566892" cy="954000"/>
          </a:xfrm>
          <a:prstGeom prst="rect">
            <a:avLst/>
          </a:prstGeom>
          <a:solidFill>
            <a:schemeClr val="accent1"/>
          </a:solidFill>
          <a:ln>
            <a:solidFill>
              <a:schemeClr val="accent1"/>
            </a:solidFill>
          </a:ln>
        </p:spPr>
        <p:txBody>
          <a:bodyPr spcFirstLastPara="1" wrap="square" lIns="91425" tIns="91425" rIns="91425" bIns="91425" anchor="ctr" anchorCtr="0">
            <a:noAutofit/>
          </a:bodyPr>
          <a:lstStyle/>
          <a:p>
            <a:pPr marL="0" lvl="0" indent="0" algn="ctr" rtl="0">
              <a:spcBef>
                <a:spcPts val="0"/>
              </a:spcBef>
              <a:spcAft>
                <a:spcPts val="0"/>
              </a:spcAft>
              <a:buNone/>
            </a:pPr>
            <a:r>
              <a:rPr lang="en" sz="4000" b="1" dirty="0" smtClean="0">
                <a:solidFill>
                  <a:schemeClr val="bg1"/>
                </a:solidFill>
                <a:latin typeface="Raleway" charset="0"/>
                <a:sym typeface="Lato"/>
              </a:rPr>
              <a:t>Summary</a:t>
            </a:r>
            <a:endParaRPr sz="4000" b="1" dirty="0">
              <a:solidFill>
                <a:schemeClr val="bg1"/>
              </a:solidFill>
              <a:latin typeface="Raleway" charset="0"/>
              <a:sym typeface="Lato"/>
            </a:endParaRPr>
          </a:p>
        </p:txBody>
      </p:sp>
      <p:pic>
        <p:nvPicPr>
          <p:cNvPr id="9" name="Picture 8" descr="nfl-teams.jpg"/>
          <p:cNvPicPr>
            <a:picLocks noChangeAspect="1"/>
          </p:cNvPicPr>
          <p:nvPr/>
        </p:nvPicPr>
        <p:blipFill>
          <a:blip r:embed="rId3"/>
          <a:stretch>
            <a:fillRect/>
          </a:stretch>
        </p:blipFill>
        <p:spPr>
          <a:xfrm>
            <a:off x="117494" y="1006352"/>
            <a:ext cx="4321689" cy="4069087"/>
          </a:xfrm>
          <a:prstGeom prst="rect">
            <a:avLst/>
          </a:prstGeom>
          <a:ln w="127000">
            <a:solidFill>
              <a:schemeClr val="accent1"/>
            </a:solidFill>
            <a:miter lim="800000"/>
          </a:ln>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Shape 116"/>
        <p:cNvGrpSpPr/>
        <p:nvPr/>
      </p:nvGrpSpPr>
      <p:grpSpPr>
        <a:xfrm>
          <a:off x="0" y="0"/>
          <a:ext cx="0" cy="0"/>
          <a:chOff x="0" y="0"/>
          <a:chExt cx="0" cy="0"/>
        </a:xfrm>
      </p:grpSpPr>
      <p:sp>
        <p:nvSpPr>
          <p:cNvPr id="6" name="TextBox 5"/>
          <p:cNvSpPr txBox="1"/>
          <p:nvPr/>
        </p:nvSpPr>
        <p:spPr>
          <a:xfrm>
            <a:off x="780912" y="898369"/>
            <a:ext cx="6921406" cy="2554545"/>
          </a:xfrm>
          <a:prstGeom prst="rect">
            <a:avLst/>
          </a:prstGeom>
          <a:noFill/>
        </p:spPr>
        <p:txBody>
          <a:bodyPr wrap="square" rtlCol="0">
            <a:spAutoFit/>
          </a:bodyPr>
          <a:lstStyle/>
          <a:p>
            <a:r>
              <a:rPr lang="en-US" sz="4000" b="1" dirty="0" smtClean="0">
                <a:solidFill>
                  <a:schemeClr val="bg1"/>
                </a:solidFill>
                <a:latin typeface="Raleway" charset="0"/>
              </a:rPr>
              <a:t>The Data</a:t>
            </a:r>
          </a:p>
          <a:p>
            <a:pPr marL="457200" indent="-274320">
              <a:lnSpc>
                <a:spcPct val="150000"/>
              </a:lnSpc>
              <a:buClr>
                <a:schemeClr val="bg1"/>
              </a:buClr>
              <a:buFont typeface="Arial" pitchFamily="34" charset="0"/>
              <a:buChar char="•"/>
            </a:pPr>
            <a:r>
              <a:rPr lang="en-US" sz="1600" dirty="0" smtClean="0">
                <a:solidFill>
                  <a:schemeClr val="bg1"/>
                </a:solidFill>
                <a:latin typeface="Lato" charset="0"/>
              </a:rPr>
              <a:t>NFL pro football reference game information from years 2000 - 2017</a:t>
            </a:r>
          </a:p>
          <a:p>
            <a:pPr marL="457200" indent="-274320">
              <a:lnSpc>
                <a:spcPct val="150000"/>
              </a:lnSpc>
              <a:buClr>
                <a:schemeClr val="bg1"/>
              </a:buClr>
              <a:buFont typeface="Arial" pitchFamily="34" charset="0"/>
              <a:buChar char="•"/>
            </a:pPr>
            <a:r>
              <a:rPr lang="en-US" sz="1600" dirty="0" smtClean="0">
                <a:solidFill>
                  <a:schemeClr val="bg1"/>
                </a:solidFill>
                <a:latin typeface="Lato" charset="0"/>
              </a:rPr>
              <a:t>Odds - money line, open/close lines historic info</a:t>
            </a:r>
          </a:p>
          <a:p>
            <a:pPr marL="457200" indent="-274320">
              <a:lnSpc>
                <a:spcPct val="150000"/>
              </a:lnSpc>
              <a:buClr>
                <a:schemeClr val="bg1"/>
              </a:buClr>
              <a:buFont typeface="Arial" pitchFamily="34" charset="0"/>
              <a:buChar char="•"/>
            </a:pPr>
            <a:r>
              <a:rPr lang="en-US" sz="1600" dirty="0" smtClean="0">
                <a:solidFill>
                  <a:schemeClr val="bg1"/>
                </a:solidFill>
                <a:latin typeface="Lato" charset="0"/>
              </a:rPr>
              <a:t>Kaggle site data - NFL scores and betting data</a:t>
            </a:r>
          </a:p>
          <a:p>
            <a:pPr marL="457200" indent="-274320">
              <a:lnSpc>
                <a:spcPct val="150000"/>
              </a:lnSpc>
              <a:buClr>
                <a:schemeClr val="bg1"/>
              </a:buClr>
              <a:buFont typeface="Arial" pitchFamily="34" charset="0"/>
              <a:buChar char="•"/>
            </a:pPr>
            <a:r>
              <a:rPr lang="en-US" sz="1600" dirty="0" smtClean="0">
                <a:solidFill>
                  <a:schemeClr val="bg1"/>
                </a:solidFill>
                <a:latin typeface="Lato" charset="0"/>
              </a:rPr>
              <a:t>I merged these 3 files together for my analysis</a:t>
            </a:r>
          </a:p>
          <a:p>
            <a:pPr marL="457200" indent="-274320">
              <a:lnSpc>
                <a:spcPct val="150000"/>
              </a:lnSpc>
              <a:buClr>
                <a:schemeClr val="bg1"/>
              </a:buClr>
              <a:buFont typeface="Arial" pitchFamily="34" charset="0"/>
              <a:buChar char="•"/>
            </a:pPr>
            <a:r>
              <a:rPr lang="en-US" sz="1600" dirty="0" smtClean="0">
                <a:solidFill>
                  <a:schemeClr val="bg1"/>
                </a:solidFill>
                <a:latin typeface="Lato" charset="0"/>
              </a:rPr>
              <a:t>Raw data available here:</a:t>
            </a:r>
          </a:p>
        </p:txBody>
      </p:sp>
      <p:sp>
        <p:nvSpPr>
          <p:cNvPr id="9" name="TextBox 8"/>
          <p:cNvSpPr txBox="1"/>
          <p:nvPr/>
        </p:nvSpPr>
        <p:spPr>
          <a:xfrm>
            <a:off x="1705585" y="3378741"/>
            <a:ext cx="6659195" cy="1415772"/>
          </a:xfrm>
          <a:prstGeom prst="rect">
            <a:avLst/>
          </a:prstGeom>
          <a:noFill/>
        </p:spPr>
        <p:txBody>
          <a:bodyPr wrap="none" rtlCol="0">
            <a:spAutoFit/>
          </a:bodyPr>
          <a:lstStyle/>
          <a:p>
            <a:pPr marL="457200" indent="-274320">
              <a:lnSpc>
                <a:spcPct val="150000"/>
              </a:lnSpc>
              <a:buClr>
                <a:schemeClr val="bg1"/>
              </a:buClr>
              <a:buFont typeface="+mj-lt"/>
              <a:buAutoNum type="arabicParenR"/>
            </a:pPr>
            <a:r>
              <a:rPr lang="en-US" sz="1600" dirty="0" smtClean="0">
                <a:solidFill>
                  <a:schemeClr val="bg1"/>
                </a:solidFill>
                <a:latin typeface="Lato" charset="0"/>
              </a:rPr>
              <a:t>https://www.pro-football-reference.com/years</a:t>
            </a:r>
          </a:p>
          <a:p>
            <a:pPr marL="457200" indent="-274320">
              <a:lnSpc>
                <a:spcPct val="150000"/>
              </a:lnSpc>
              <a:buClr>
                <a:schemeClr val="bg1"/>
              </a:buClr>
              <a:buFont typeface="+mj-lt"/>
              <a:buAutoNum type="arabicParenR"/>
            </a:pPr>
            <a:r>
              <a:rPr lang="en-US" sz="1600" dirty="0" smtClean="0">
                <a:solidFill>
                  <a:schemeClr val="bg1"/>
                </a:solidFill>
                <a:latin typeface="Lato" charset="0"/>
              </a:rPr>
              <a:t>http://www.aussportsbetting.com/historical data/nfl.xlsx</a:t>
            </a:r>
          </a:p>
          <a:p>
            <a:pPr marL="457200" indent="-274320">
              <a:lnSpc>
                <a:spcPct val="150000"/>
              </a:lnSpc>
              <a:buClr>
                <a:schemeClr val="bg1"/>
              </a:buClr>
              <a:buFont typeface="+mj-lt"/>
              <a:buAutoNum type="arabicParenR"/>
            </a:pPr>
            <a:r>
              <a:rPr lang="en-US" sz="1600" dirty="0" smtClean="0">
                <a:solidFill>
                  <a:schemeClr val="bg1"/>
                </a:solidFill>
                <a:latin typeface="Lato" charset="0"/>
              </a:rPr>
              <a:t>https://www.kaggle.com/tobycrabtree/nfl-scores-and-betting-data</a:t>
            </a:r>
          </a:p>
          <a:p>
            <a:endParaRPr lang="en-US"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121"/>
        <p:cNvGrpSpPr/>
        <p:nvPr/>
      </p:nvGrpSpPr>
      <p:grpSpPr>
        <a:xfrm>
          <a:off x="0" y="0"/>
          <a:ext cx="0" cy="0"/>
          <a:chOff x="0" y="0"/>
          <a:chExt cx="0" cy="0"/>
        </a:xfrm>
      </p:grpSpPr>
      <p:sp>
        <p:nvSpPr>
          <p:cNvPr id="122" name="Google Shape;122;p18"/>
          <p:cNvSpPr txBox="1">
            <a:spLocks noGrp="1"/>
          </p:cNvSpPr>
          <p:nvPr>
            <p:ph type="title"/>
          </p:nvPr>
        </p:nvSpPr>
        <p:spPr>
          <a:xfrm>
            <a:off x="729450" y="610800"/>
            <a:ext cx="7021200" cy="72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000" b="1" dirty="0" smtClean="0">
                <a:solidFill>
                  <a:schemeClr val="bg1"/>
                </a:solidFill>
              </a:rPr>
              <a:t>Performance Models</a:t>
            </a:r>
            <a:endParaRPr sz="4000" b="1" dirty="0"/>
          </a:p>
        </p:txBody>
      </p:sp>
      <p:sp>
        <p:nvSpPr>
          <p:cNvPr id="4" name="Google Shape;177;p25"/>
          <p:cNvSpPr txBox="1">
            <a:spLocks/>
          </p:cNvSpPr>
          <p:nvPr/>
        </p:nvSpPr>
        <p:spPr>
          <a:xfrm>
            <a:off x="755287" y="1246445"/>
            <a:ext cx="6718274" cy="2763633"/>
          </a:xfrm>
          <a:prstGeom prst="rect">
            <a:avLst/>
          </a:prstGeom>
          <a:noFill/>
        </p:spPr>
        <p:txBody>
          <a:bodyPr spcFirstLastPara="1" vert="horz"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chemeClr val="lt1"/>
              </a:buClr>
              <a:buSzPts val="3600"/>
              <a:buFontTx/>
              <a:buNone/>
              <a:tabLst/>
              <a:defRPr/>
            </a:pPr>
            <a:endParaRPr kumimoji="0" lang="en-US" sz="900" b="0" i="0" u="none" strike="noStrike" kern="1200" cap="none" spc="0" normalizeH="0" baseline="0" noProof="0" dirty="0" smtClean="0">
              <a:ln>
                <a:noFill/>
              </a:ln>
              <a:solidFill>
                <a:schemeClr val="lt1"/>
              </a:solidFill>
              <a:effectLst/>
              <a:uLnTx/>
              <a:uFillTx/>
              <a:latin typeface="+mj-lt"/>
              <a:ea typeface="+mj-ea"/>
              <a:cs typeface="+mj-cs"/>
            </a:endParaRPr>
          </a:p>
          <a:p>
            <a:pPr marL="457200" lvl="0" indent="-342900">
              <a:lnSpc>
                <a:spcPct val="115000"/>
              </a:lnSpc>
              <a:buClr>
                <a:srgbClr val="FFFFFF"/>
              </a:buClr>
              <a:buSzPts val="1800"/>
              <a:buFont typeface="Lato"/>
              <a:buChar char="●"/>
            </a:pPr>
            <a:r>
              <a:rPr lang="en" sz="1800" dirty="0" smtClean="0">
                <a:solidFill>
                  <a:schemeClr val="bg1"/>
                </a:solidFill>
                <a:latin typeface="Lato"/>
                <a:ea typeface="Lato"/>
                <a:cs typeface="Lato"/>
                <a:sym typeface="Lato"/>
              </a:rPr>
              <a:t>I used several performance models to predict the winner of NFL games</a:t>
            </a:r>
            <a:endParaRPr kumimoji="0" lang="en-US" sz="1800" b="0" i="0" u="none" strike="noStrike" kern="1200" cap="none" spc="0" normalizeH="0" baseline="0" noProof="0" dirty="0" smtClean="0">
              <a:ln>
                <a:noFill/>
              </a:ln>
              <a:solidFill>
                <a:srgbClr val="FFFFFF"/>
              </a:solidFill>
              <a:effectLst/>
              <a:uLnTx/>
              <a:uFillTx/>
              <a:latin typeface="Lato"/>
              <a:ea typeface="Lato"/>
              <a:cs typeface="Lato"/>
              <a:sym typeface="Lato"/>
            </a:endParaRPr>
          </a:p>
          <a:p>
            <a:pPr marL="457200" marR="0" lvl="0" indent="0" algn="l" defTabSz="914400" rtl="0" eaLnBrk="1" fontAlgn="auto" latinLnBrk="0" hangingPunct="1">
              <a:lnSpc>
                <a:spcPct val="115000"/>
              </a:lnSpc>
              <a:spcBef>
                <a:spcPts val="0"/>
              </a:spcBef>
              <a:spcAft>
                <a:spcPts val="0"/>
              </a:spcAft>
              <a:buClr>
                <a:schemeClr val="lt1"/>
              </a:buClr>
              <a:buSzPts val="3600"/>
              <a:buFontTx/>
              <a:buNone/>
              <a:tabLst/>
              <a:defRPr/>
            </a:pPr>
            <a:endParaRPr kumimoji="0" lang="en-US" sz="500" b="0" i="0" u="none" strike="noStrike" kern="1200" cap="none" spc="0" normalizeH="0" baseline="0" noProof="0" dirty="0" smtClean="0">
              <a:ln>
                <a:noFill/>
              </a:ln>
              <a:solidFill>
                <a:srgbClr val="FFFFFF"/>
              </a:solidFill>
              <a:effectLst/>
              <a:uLnTx/>
              <a:uFillTx/>
              <a:latin typeface="Lato"/>
              <a:ea typeface="Lato"/>
              <a:cs typeface="Lato"/>
              <a:sym typeface="Lato"/>
            </a:endParaRPr>
          </a:p>
          <a:p>
            <a:pPr marL="457200" marR="0" lvl="0" indent="-342900" algn="l" defTabSz="914400" rtl="0" eaLnBrk="1" fontAlgn="auto" latinLnBrk="0" hangingPunct="1">
              <a:lnSpc>
                <a:spcPct val="115000"/>
              </a:lnSpc>
              <a:spcBef>
                <a:spcPts val="0"/>
              </a:spcBef>
              <a:spcAft>
                <a:spcPts val="0"/>
              </a:spcAft>
              <a:buClr>
                <a:srgbClr val="FFFFFF"/>
              </a:buClr>
              <a:buSzPts val="1800"/>
              <a:buFont typeface="Lato"/>
              <a:buChar char="●"/>
              <a:tabLst/>
              <a:defRPr/>
            </a:pPr>
            <a:r>
              <a:rPr kumimoji="0" lang="en-US" sz="1800" b="0" i="0" u="none" strike="noStrike" kern="1200" cap="none" spc="0" normalizeH="0" baseline="0" noProof="0" dirty="0" smtClean="0">
                <a:ln>
                  <a:noFill/>
                </a:ln>
                <a:solidFill>
                  <a:srgbClr val="FFFFFF"/>
                </a:solidFill>
                <a:effectLst/>
                <a:uLnTx/>
                <a:uFillTx/>
                <a:latin typeface="Lato"/>
                <a:ea typeface="Lato"/>
                <a:cs typeface="Lato"/>
                <a:sym typeface="Lato"/>
              </a:rPr>
              <a:t>Correlation</a:t>
            </a:r>
            <a:r>
              <a:rPr kumimoji="0" lang="en-US" sz="1800" b="0" i="0" u="none" strike="noStrike" kern="1200" cap="none" spc="0" normalizeH="0" noProof="0" dirty="0" smtClean="0">
                <a:ln>
                  <a:noFill/>
                </a:ln>
                <a:solidFill>
                  <a:srgbClr val="FFFFFF"/>
                </a:solidFill>
                <a:effectLst/>
                <a:uLnTx/>
                <a:uFillTx/>
                <a:latin typeface="Lato"/>
                <a:ea typeface="Lato"/>
                <a:cs typeface="Lato"/>
                <a:sym typeface="Lato"/>
              </a:rPr>
              <a:t> maps and heat maps with a target of points difference</a:t>
            </a:r>
            <a:endParaRPr kumimoji="0" lang="en-US" sz="1800" b="0" i="0" u="none" strike="noStrike" kern="1200" cap="none" spc="0" normalizeH="0" baseline="0" noProof="0" dirty="0" smtClean="0">
              <a:ln>
                <a:noFill/>
              </a:ln>
              <a:solidFill>
                <a:srgbClr val="FFFFFF"/>
              </a:solidFill>
              <a:effectLst/>
              <a:uLnTx/>
              <a:uFillTx/>
              <a:latin typeface="Lato"/>
              <a:ea typeface="Lato"/>
              <a:cs typeface="Lato"/>
              <a:sym typeface="Lato"/>
            </a:endParaRPr>
          </a:p>
          <a:p>
            <a:pPr marL="457200" marR="0" lvl="0" indent="0" algn="l" defTabSz="914400" rtl="0" eaLnBrk="1" fontAlgn="auto" latinLnBrk="0" hangingPunct="1">
              <a:lnSpc>
                <a:spcPct val="115000"/>
              </a:lnSpc>
              <a:spcBef>
                <a:spcPts val="0"/>
              </a:spcBef>
              <a:spcAft>
                <a:spcPts val="0"/>
              </a:spcAft>
              <a:buClr>
                <a:schemeClr val="lt1"/>
              </a:buClr>
              <a:buSzPts val="3600"/>
              <a:buFontTx/>
              <a:buNone/>
              <a:tabLst/>
              <a:defRPr/>
            </a:pPr>
            <a:endParaRPr kumimoji="0" lang="en-US" sz="500" b="0" i="0" u="none" strike="noStrike" kern="1200" cap="none" spc="0" normalizeH="0" baseline="0" noProof="0" dirty="0" smtClean="0">
              <a:ln>
                <a:noFill/>
              </a:ln>
              <a:solidFill>
                <a:srgbClr val="FFFFFF"/>
              </a:solidFill>
              <a:effectLst/>
              <a:uLnTx/>
              <a:uFillTx/>
              <a:latin typeface="Lato"/>
              <a:ea typeface="Lato"/>
              <a:cs typeface="Lato"/>
              <a:sym typeface="Lato"/>
            </a:endParaRPr>
          </a:p>
          <a:p>
            <a:pPr marL="457200" marR="0" lvl="0" indent="0" algn="l" defTabSz="914400" rtl="0" eaLnBrk="1" fontAlgn="auto" latinLnBrk="0" hangingPunct="1">
              <a:lnSpc>
                <a:spcPct val="115000"/>
              </a:lnSpc>
              <a:spcBef>
                <a:spcPts val="0"/>
              </a:spcBef>
              <a:spcAft>
                <a:spcPts val="0"/>
              </a:spcAft>
              <a:buClr>
                <a:schemeClr val="lt1"/>
              </a:buClr>
              <a:buSzPts val="3600"/>
              <a:buFontTx/>
              <a:buNone/>
              <a:tabLst/>
              <a:defRPr/>
            </a:pPr>
            <a:endParaRPr kumimoji="0" lang="en-US" sz="500" b="0" i="0" u="none" strike="noStrike" kern="1200" cap="none" spc="0" normalizeH="0" baseline="0" noProof="0" dirty="0" smtClean="0">
              <a:ln>
                <a:noFill/>
              </a:ln>
              <a:solidFill>
                <a:srgbClr val="FFFFFF"/>
              </a:solidFill>
              <a:effectLst/>
              <a:uLnTx/>
              <a:uFillTx/>
              <a:latin typeface="Lato"/>
              <a:ea typeface="Lato"/>
              <a:cs typeface="Lato"/>
              <a:sym typeface="Lato"/>
            </a:endParaRPr>
          </a:p>
          <a:p>
            <a:pPr marL="457200" marR="0" lvl="0" indent="-342900" algn="l" defTabSz="914400" rtl="0" eaLnBrk="1" fontAlgn="auto" latinLnBrk="0" hangingPunct="1">
              <a:lnSpc>
                <a:spcPct val="115000"/>
              </a:lnSpc>
              <a:spcBef>
                <a:spcPts val="0"/>
              </a:spcBef>
              <a:spcAft>
                <a:spcPts val="0"/>
              </a:spcAft>
              <a:buClr>
                <a:srgbClr val="FFFFFF"/>
              </a:buClr>
              <a:buSzPts val="1800"/>
              <a:buFont typeface="Lato"/>
              <a:buChar char="●"/>
              <a:tabLst/>
              <a:defRPr/>
            </a:pPr>
            <a:r>
              <a:rPr lang="en-US" sz="1800" kern="1200" dirty="0" smtClean="0">
                <a:solidFill>
                  <a:srgbClr val="FFFFFF"/>
                </a:solidFill>
                <a:latin typeface="Lato"/>
                <a:ea typeface="Lato"/>
                <a:cs typeface="Lato"/>
                <a:sym typeface="Lato"/>
              </a:rPr>
              <a:t>Lasso, Ridge, and Elastic Net performance models with a target of points difference</a:t>
            </a:r>
            <a:endParaRPr kumimoji="0" lang="en-US" sz="1800" b="0" i="0" u="none" strike="noStrike" kern="1200" cap="none" spc="0" normalizeH="0" baseline="0" noProof="0" dirty="0" smtClean="0">
              <a:ln>
                <a:noFill/>
              </a:ln>
              <a:solidFill>
                <a:srgbClr val="FFFFFF"/>
              </a:solidFill>
              <a:effectLst/>
              <a:uLnTx/>
              <a:uFillTx/>
              <a:latin typeface="Lato"/>
              <a:ea typeface="Lato"/>
              <a:cs typeface="Lato"/>
              <a:sym typeface="Lato"/>
            </a:endParaRPr>
          </a:p>
          <a:p>
            <a:pPr marL="457200" marR="0" lvl="0" indent="0" algn="l" defTabSz="914400" rtl="0" eaLnBrk="1" fontAlgn="auto" latinLnBrk="0" hangingPunct="1">
              <a:lnSpc>
                <a:spcPct val="115000"/>
              </a:lnSpc>
              <a:spcBef>
                <a:spcPts val="0"/>
              </a:spcBef>
              <a:spcAft>
                <a:spcPts val="0"/>
              </a:spcAft>
              <a:buClr>
                <a:schemeClr val="lt1"/>
              </a:buClr>
              <a:buSzPts val="3600"/>
              <a:buFontTx/>
              <a:buNone/>
              <a:tabLst/>
              <a:defRPr/>
            </a:pPr>
            <a:endParaRPr kumimoji="0" lang="en-US" sz="500" b="0" i="0" u="none" strike="noStrike" kern="1200" cap="none" spc="0" normalizeH="0" baseline="0" noProof="0" dirty="0" smtClean="0">
              <a:ln>
                <a:noFill/>
              </a:ln>
              <a:solidFill>
                <a:srgbClr val="FFFFFF"/>
              </a:solidFill>
              <a:effectLst/>
              <a:uLnTx/>
              <a:uFillTx/>
              <a:latin typeface="Lato"/>
              <a:ea typeface="Lato"/>
              <a:cs typeface="Lato"/>
              <a:sym typeface="Lato"/>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Shape 134"/>
        <p:cNvGrpSpPr/>
        <p:nvPr/>
      </p:nvGrpSpPr>
      <p:grpSpPr>
        <a:xfrm>
          <a:off x="0" y="0"/>
          <a:ext cx="0" cy="0"/>
          <a:chOff x="0" y="0"/>
          <a:chExt cx="0" cy="0"/>
        </a:xfrm>
      </p:grpSpPr>
      <p:sp>
        <p:nvSpPr>
          <p:cNvPr id="135" name="Google Shape;135;p20"/>
          <p:cNvSpPr txBox="1">
            <a:spLocks noGrp="1"/>
          </p:cNvSpPr>
          <p:nvPr>
            <p:ph type="title"/>
          </p:nvPr>
        </p:nvSpPr>
        <p:spPr>
          <a:xfrm>
            <a:off x="72780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000" b="1" dirty="0">
                <a:latin typeface="Raleway" charset="0"/>
              </a:rPr>
              <a:t>Cool Graphs</a:t>
            </a:r>
            <a:endParaRPr sz="4000" b="1" dirty="0">
              <a:latin typeface="Raleway" charset="0"/>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Shape 139"/>
        <p:cNvGrpSpPr/>
        <p:nvPr/>
      </p:nvGrpSpPr>
      <p:grpSpPr>
        <a:xfrm>
          <a:off x="0" y="0"/>
          <a:ext cx="0" cy="0"/>
          <a:chOff x="0" y="0"/>
          <a:chExt cx="0" cy="0"/>
        </a:xfrm>
      </p:grpSpPr>
      <p:sp>
        <p:nvSpPr>
          <p:cNvPr id="142" name="Google Shape;142;p21"/>
          <p:cNvSpPr txBox="1"/>
          <p:nvPr/>
        </p:nvSpPr>
        <p:spPr>
          <a:xfrm>
            <a:off x="0" y="0"/>
            <a:ext cx="9144000" cy="525000"/>
          </a:xfrm>
          <a:prstGeom prst="rect">
            <a:avLst/>
          </a:prstGeom>
          <a:solidFill>
            <a:schemeClr val="tx2"/>
          </a:solidFill>
          <a:ln>
            <a:solidFill>
              <a:schemeClr val="accent1"/>
            </a:solidFill>
          </a:ln>
        </p:spPr>
        <p:txBody>
          <a:bodyPr spcFirstLastPara="1" wrap="square" lIns="91425" tIns="91425" rIns="91425" bIns="91425" anchor="t" anchorCtr="0">
            <a:noAutofit/>
          </a:bodyPr>
          <a:lstStyle/>
          <a:p>
            <a:pPr lvl="0" algn="ctr">
              <a:lnSpc>
                <a:spcPct val="115000"/>
              </a:lnSpc>
              <a:spcAft>
                <a:spcPts val="1000"/>
              </a:spcAft>
            </a:pPr>
            <a:r>
              <a:rPr lang="en-US" sz="2000" b="1" dirty="0" smtClean="0">
                <a:solidFill>
                  <a:srgbClr val="FFFFFF"/>
                </a:solidFill>
                <a:latin typeface="Lato"/>
                <a:ea typeface="Lato"/>
                <a:cs typeface="Lato"/>
                <a:sym typeface="Lato"/>
              </a:rPr>
              <a:t>Points difference is larger on when away team has more turnovers</a:t>
            </a:r>
            <a:endParaRPr lang="en-US" sz="2000" b="1" dirty="0">
              <a:solidFill>
                <a:srgbClr val="FFFFFF"/>
              </a:solidFill>
              <a:latin typeface="Lato"/>
              <a:ea typeface="Lato"/>
              <a:cs typeface="Lato"/>
              <a:sym typeface="Lato"/>
            </a:endParaRPr>
          </a:p>
        </p:txBody>
      </p:sp>
      <p:pic>
        <p:nvPicPr>
          <p:cNvPr id="143" name="Google Shape;143;p21"/>
          <p:cNvPicPr preferRelativeResize="0"/>
          <p:nvPr/>
        </p:nvPicPr>
        <p:blipFill>
          <a:blip r:embed="rId3"/>
          <a:stretch>
            <a:fillRect/>
          </a:stretch>
        </p:blipFill>
        <p:spPr>
          <a:xfrm>
            <a:off x="-11" y="1011458"/>
            <a:ext cx="5813347" cy="3534999"/>
          </a:xfrm>
          <a:prstGeom prst="rect">
            <a:avLst/>
          </a:prstGeom>
          <a:noFill/>
          <a:ln>
            <a:noFill/>
          </a:ln>
        </p:spPr>
      </p:pic>
      <p:pic>
        <p:nvPicPr>
          <p:cNvPr id="145" name="Google Shape;145;p21"/>
          <p:cNvPicPr preferRelativeResize="0"/>
          <p:nvPr/>
        </p:nvPicPr>
        <p:blipFill>
          <a:blip r:embed="rId4"/>
          <a:stretch>
            <a:fillRect/>
          </a:stretch>
        </p:blipFill>
        <p:spPr>
          <a:xfrm>
            <a:off x="5958455" y="728483"/>
            <a:ext cx="2529000" cy="1686000"/>
          </a:xfrm>
          <a:prstGeom prst="rect">
            <a:avLst/>
          </a:prstGeom>
          <a:noFill/>
          <a:ln>
            <a:noFill/>
          </a:ln>
        </p:spPr>
      </p:pic>
      <p:sp>
        <p:nvSpPr>
          <p:cNvPr id="146" name="Google Shape;146;p21"/>
          <p:cNvSpPr txBox="1"/>
          <p:nvPr/>
        </p:nvSpPr>
        <p:spPr>
          <a:xfrm>
            <a:off x="6648438" y="2395538"/>
            <a:ext cx="1128600" cy="482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100" b="1">
                <a:latin typeface="Lato"/>
                <a:ea typeface="Lato"/>
                <a:cs typeface="Lato"/>
                <a:sym typeface="Lato"/>
              </a:rPr>
              <a:t>vs.</a:t>
            </a:r>
            <a:endParaRPr sz="2100" b="1">
              <a:latin typeface="Lato"/>
              <a:ea typeface="Lato"/>
              <a:cs typeface="Lato"/>
              <a:sym typeface="Lato"/>
            </a:endParaRPr>
          </a:p>
        </p:txBody>
      </p:sp>
      <p:pic>
        <p:nvPicPr>
          <p:cNvPr id="1027" name="Picture 3"/>
          <p:cNvPicPr>
            <a:picLocks noChangeAspect="1" noChangeArrowheads="1"/>
          </p:cNvPicPr>
          <p:nvPr/>
        </p:nvPicPr>
        <p:blipFill>
          <a:blip r:embed="rId5"/>
          <a:srcRect/>
          <a:stretch>
            <a:fillRect/>
          </a:stretch>
        </p:blipFill>
        <p:spPr bwMode="auto">
          <a:xfrm>
            <a:off x="5955664" y="2891340"/>
            <a:ext cx="2554897" cy="169598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50"/>
        <p:cNvGrpSpPr/>
        <p:nvPr/>
      </p:nvGrpSpPr>
      <p:grpSpPr>
        <a:xfrm>
          <a:off x="0" y="0"/>
          <a:ext cx="0" cy="0"/>
          <a:chOff x="0" y="0"/>
          <a:chExt cx="0" cy="0"/>
        </a:xfrm>
      </p:grpSpPr>
      <p:pic>
        <p:nvPicPr>
          <p:cNvPr id="153" name="Google Shape;153;p22"/>
          <p:cNvPicPr preferRelativeResize="0"/>
          <p:nvPr/>
        </p:nvPicPr>
        <p:blipFill>
          <a:blip r:embed="rId3"/>
          <a:stretch>
            <a:fillRect/>
          </a:stretch>
        </p:blipFill>
        <p:spPr>
          <a:xfrm>
            <a:off x="827557" y="480189"/>
            <a:ext cx="7391825" cy="2687008"/>
          </a:xfrm>
          <a:prstGeom prst="rect">
            <a:avLst/>
          </a:prstGeom>
          <a:noFill/>
          <a:ln>
            <a:noFill/>
          </a:ln>
        </p:spPr>
      </p:pic>
      <p:sp>
        <p:nvSpPr>
          <p:cNvPr id="154" name="Google Shape;154;p22"/>
          <p:cNvSpPr txBox="1"/>
          <p:nvPr/>
        </p:nvSpPr>
        <p:spPr>
          <a:xfrm>
            <a:off x="0" y="0"/>
            <a:ext cx="9144000" cy="482100"/>
          </a:xfrm>
          <a:prstGeom prst="rect">
            <a:avLst/>
          </a:prstGeom>
          <a:solidFill>
            <a:schemeClr val="tx2"/>
          </a:solid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000"/>
              </a:spcAft>
              <a:buNone/>
            </a:pPr>
            <a:r>
              <a:rPr lang="en" sz="2000" b="1" dirty="0" smtClean="0">
                <a:solidFill>
                  <a:srgbClr val="FFFFFF"/>
                </a:solidFill>
                <a:latin typeface="Lato"/>
                <a:ea typeface="Lato"/>
                <a:cs typeface="Lato"/>
                <a:sym typeface="Lato"/>
              </a:rPr>
              <a:t>Points difference is larger on Sunday games</a:t>
            </a:r>
            <a:endParaRPr sz="2000" b="1" dirty="0">
              <a:solidFill>
                <a:srgbClr val="FFFFFF"/>
              </a:solidFill>
              <a:latin typeface="Lato"/>
              <a:ea typeface="Lato"/>
              <a:cs typeface="Lato"/>
              <a:sym typeface="Lato"/>
            </a:endParaRPr>
          </a:p>
        </p:txBody>
      </p:sp>
      <p:pic>
        <p:nvPicPr>
          <p:cNvPr id="155" name="Google Shape;155;p22"/>
          <p:cNvPicPr preferRelativeResize="0"/>
          <p:nvPr/>
        </p:nvPicPr>
        <p:blipFill>
          <a:blip r:embed="rId4"/>
          <a:stretch>
            <a:fillRect/>
          </a:stretch>
        </p:blipFill>
        <p:spPr>
          <a:xfrm>
            <a:off x="3325286" y="3142381"/>
            <a:ext cx="1818853" cy="1046491"/>
          </a:xfrm>
          <a:prstGeom prst="rect">
            <a:avLst/>
          </a:prstGeom>
          <a:noFill/>
          <a:ln>
            <a:noFill/>
          </a:ln>
        </p:spPr>
      </p:pic>
      <p:pic>
        <p:nvPicPr>
          <p:cNvPr id="156" name="Google Shape;156;p22"/>
          <p:cNvPicPr preferRelativeResize="0"/>
          <p:nvPr/>
        </p:nvPicPr>
        <p:blipFill>
          <a:blip r:embed="rId5"/>
          <a:stretch>
            <a:fillRect/>
          </a:stretch>
        </p:blipFill>
        <p:spPr>
          <a:xfrm>
            <a:off x="5219427" y="3139788"/>
            <a:ext cx="1819919" cy="1049084"/>
          </a:xfrm>
          <a:prstGeom prst="rect">
            <a:avLst/>
          </a:prstGeom>
          <a:noFill/>
          <a:ln>
            <a:noFill/>
          </a:ln>
        </p:spPr>
      </p:pic>
      <p:pic>
        <p:nvPicPr>
          <p:cNvPr id="157" name="Google Shape;157;p22"/>
          <p:cNvPicPr preferRelativeResize="0"/>
          <p:nvPr/>
        </p:nvPicPr>
        <p:blipFill>
          <a:blip r:embed="rId6"/>
          <a:stretch>
            <a:fillRect/>
          </a:stretch>
        </p:blipFill>
        <p:spPr>
          <a:xfrm>
            <a:off x="1421956" y="3139239"/>
            <a:ext cx="1816756" cy="1044523"/>
          </a:xfrm>
          <a:prstGeom prst="rect">
            <a:avLst/>
          </a:prstGeom>
          <a:noFill/>
          <a:ln>
            <a:noFill/>
          </a:ln>
        </p:spPr>
      </p:pic>
      <p:sp>
        <p:nvSpPr>
          <p:cNvPr id="10" name="Google Shape;151;p22"/>
          <p:cNvSpPr/>
          <p:nvPr/>
        </p:nvSpPr>
        <p:spPr>
          <a:xfrm>
            <a:off x="0" y="4747100"/>
            <a:ext cx="9144000" cy="396300"/>
          </a:xfrm>
          <a:prstGeom prst="rect">
            <a:avLst/>
          </a:pr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Lato"/>
              <a:ea typeface="Lato"/>
              <a:cs typeface="Lato"/>
              <a:sym typeface="Lato"/>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62"/>
        <p:cNvGrpSpPr/>
        <p:nvPr/>
      </p:nvGrpSpPr>
      <p:grpSpPr>
        <a:xfrm>
          <a:off x="0" y="0"/>
          <a:ext cx="0" cy="0"/>
          <a:chOff x="0" y="0"/>
          <a:chExt cx="0" cy="0"/>
        </a:xfrm>
      </p:grpSpPr>
      <p:sp>
        <p:nvSpPr>
          <p:cNvPr id="163" name="Google Shape;163;p23"/>
          <p:cNvSpPr/>
          <p:nvPr/>
        </p:nvSpPr>
        <p:spPr>
          <a:xfrm>
            <a:off x="0" y="4736884"/>
            <a:ext cx="9144000" cy="396300"/>
          </a:xfrm>
          <a:prstGeom prst="rect">
            <a:avLst/>
          </a:pr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ato"/>
              <a:ea typeface="Lato"/>
              <a:cs typeface="Lato"/>
              <a:sym typeface="Lato"/>
            </a:endParaRPr>
          </a:p>
        </p:txBody>
      </p:sp>
      <p:pic>
        <p:nvPicPr>
          <p:cNvPr id="165" name="Google Shape;165;p23"/>
          <p:cNvPicPr preferRelativeResize="0"/>
          <p:nvPr/>
        </p:nvPicPr>
        <p:blipFill>
          <a:blip r:embed="rId3"/>
          <a:stretch>
            <a:fillRect/>
          </a:stretch>
        </p:blipFill>
        <p:spPr>
          <a:xfrm>
            <a:off x="1266878" y="730498"/>
            <a:ext cx="6569377" cy="3534999"/>
          </a:xfrm>
          <a:prstGeom prst="rect">
            <a:avLst/>
          </a:prstGeom>
          <a:noFill/>
          <a:ln>
            <a:noFill/>
          </a:ln>
        </p:spPr>
      </p:pic>
      <p:sp>
        <p:nvSpPr>
          <p:cNvPr id="166" name="Google Shape;166;p23"/>
          <p:cNvSpPr txBox="1"/>
          <p:nvPr/>
        </p:nvSpPr>
        <p:spPr>
          <a:xfrm>
            <a:off x="0" y="0"/>
            <a:ext cx="9144000" cy="482100"/>
          </a:xfrm>
          <a:prstGeom prst="rect">
            <a:avLst/>
          </a:prstGeom>
          <a:solidFill>
            <a:schemeClr val="tx2"/>
          </a:solidFill>
          <a:ln>
            <a:noFill/>
          </a:ln>
        </p:spPr>
        <p:txBody>
          <a:bodyPr spcFirstLastPara="1" wrap="square" lIns="91425" tIns="91425" rIns="91425" bIns="91425" anchor="t" anchorCtr="0">
            <a:noAutofit/>
          </a:bodyPr>
          <a:lstStyle/>
          <a:p>
            <a:pPr lvl="0" algn="ctr">
              <a:lnSpc>
                <a:spcPct val="115000"/>
              </a:lnSpc>
              <a:spcAft>
                <a:spcPts val="1000"/>
              </a:spcAft>
            </a:pPr>
            <a:r>
              <a:rPr lang="en-US" sz="2000" b="1" dirty="0" smtClean="0">
                <a:solidFill>
                  <a:srgbClr val="FFFFFF"/>
                </a:solidFill>
                <a:latin typeface="Lato"/>
                <a:ea typeface="Lato"/>
                <a:cs typeface="Lato"/>
                <a:sym typeface="Lato"/>
              </a:rPr>
              <a:t>Points difference is larger when the odds are larger</a:t>
            </a:r>
            <a:endParaRPr lang="en-US" sz="2000" b="1" dirty="0">
              <a:solidFill>
                <a:srgbClr val="FFFFFF"/>
              </a:solidFill>
              <a:latin typeface="Lato"/>
              <a:ea typeface="Lato"/>
              <a:cs typeface="Lato"/>
              <a:sym typeface="Lato"/>
            </a:endParaRPr>
          </a:p>
        </p:txBody>
      </p:sp>
    </p:spTree>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Flow">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Flow">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scene3d>
            <a:camera prst="orthographicFront" fov="0">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Flow</Template>
  <TotalTime>329</TotalTime>
  <Words>361</Words>
  <Application>Microsoft Office PowerPoint</Application>
  <PresentationFormat>On-screen Show (16:9)</PresentationFormat>
  <Paragraphs>58</Paragraphs>
  <Slides>13</Slides>
  <Notes>13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13</vt:i4>
      </vt:variant>
    </vt:vector>
  </HeadingPairs>
  <TitlesOfParts>
    <vt:vector size="21" baseType="lpstr">
      <vt:lpstr>Arial</vt:lpstr>
      <vt:lpstr>Raleway Thin</vt:lpstr>
      <vt:lpstr>Constantia</vt:lpstr>
      <vt:lpstr>Wingdings 2</vt:lpstr>
      <vt:lpstr>Lato</vt:lpstr>
      <vt:lpstr>Raleway</vt:lpstr>
      <vt:lpstr>Calibri</vt:lpstr>
      <vt:lpstr>Flow</vt:lpstr>
      <vt:lpstr>Predicting NFL Game Outcomes</vt:lpstr>
      <vt:lpstr>Outline</vt:lpstr>
      <vt:lpstr>Slide 3</vt:lpstr>
      <vt:lpstr>Slide 4</vt:lpstr>
      <vt:lpstr>Performance Models</vt:lpstr>
      <vt:lpstr>Cool Graphs</vt:lpstr>
      <vt:lpstr>Slide 7</vt:lpstr>
      <vt:lpstr>Slide 8</vt:lpstr>
      <vt:lpstr>Slide 9</vt:lpstr>
      <vt:lpstr>Slide 10</vt:lpstr>
      <vt:lpstr> The stakeholders who would benefit from this research would people who are members of NFL fantasy leagues, and other betting leagues.   Also employees of casinos and other betting places would benefit from this data.  It would give them insight into who would win a particular NFL game based on variables from previous games with the same teams.   The fantasy league members could increase their winnings, and casino employees could modify the odds in order to decrease the winnings of the people making bets.  This research is very interesting to me because I love NFL foobtaball, and I am currently a member of an NFL game betting pool.</vt:lpstr>
      <vt:lpstr>Point differences in NFL games are increased when the away team had more turnovers, therefore people should bet more money on teams that had fewer turnovers in the previous games.  The point difference was larger in Sunday games compared to Monday night or Thursday night games,, therefore people should bet more money on Sunday games.  The point difference was larger when the betting odds were higher</vt:lpstr>
      <vt:lpstr>Questions?</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PMRC Effects on Music Popularity</dc:title>
  <dc:creator>Steve</dc:creator>
  <cp:lastModifiedBy>Steve</cp:lastModifiedBy>
  <cp:revision>76</cp:revision>
  <dcterms:modified xsi:type="dcterms:W3CDTF">2020-09-22T00:56:06Z</dcterms:modified>
</cp:coreProperties>
</file>